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151"/>
  </p:notesMasterIdLst>
  <p:handoutMasterIdLst>
    <p:handoutMasterId r:id="rId152"/>
  </p:handoutMasterIdLst>
  <p:sldIdLst>
    <p:sldId id="557" r:id="rId3"/>
    <p:sldId id="559" r:id="rId4"/>
    <p:sldId id="661" r:id="rId5"/>
    <p:sldId id="547" r:id="rId6"/>
    <p:sldId id="603" r:id="rId7"/>
    <p:sldId id="644" r:id="rId8"/>
    <p:sldId id="604" r:id="rId9"/>
    <p:sldId id="548" r:id="rId10"/>
    <p:sldId id="735" r:id="rId11"/>
    <p:sldId id="664" r:id="rId12"/>
    <p:sldId id="725" r:id="rId13"/>
    <p:sldId id="665" r:id="rId14"/>
    <p:sldId id="666" r:id="rId15"/>
    <p:sldId id="667" r:id="rId16"/>
    <p:sldId id="635" r:id="rId17"/>
    <p:sldId id="645" r:id="rId18"/>
    <p:sldId id="723" r:id="rId19"/>
    <p:sldId id="721" r:id="rId20"/>
    <p:sldId id="722" r:id="rId21"/>
    <p:sldId id="610" r:id="rId22"/>
    <p:sldId id="736" r:id="rId23"/>
    <p:sldId id="776" r:id="rId24"/>
    <p:sldId id="777" r:id="rId25"/>
    <p:sldId id="778" r:id="rId26"/>
    <p:sldId id="779" r:id="rId27"/>
    <p:sldId id="780" r:id="rId28"/>
    <p:sldId id="611" r:id="rId29"/>
    <p:sldId id="715" r:id="rId30"/>
    <p:sldId id="743" r:id="rId31"/>
    <p:sldId id="647" r:id="rId32"/>
    <p:sldId id="668" r:id="rId33"/>
    <p:sldId id="648" r:id="rId34"/>
    <p:sldId id="649" r:id="rId35"/>
    <p:sldId id="781" r:id="rId36"/>
    <p:sldId id="782" r:id="rId37"/>
    <p:sldId id="716" r:id="rId38"/>
    <p:sldId id="717" r:id="rId39"/>
    <p:sldId id="718" r:id="rId40"/>
    <p:sldId id="652" r:id="rId41"/>
    <p:sldId id="671" r:id="rId42"/>
    <p:sldId id="653" r:id="rId43"/>
    <p:sldId id="654" r:id="rId44"/>
    <p:sldId id="663" r:id="rId45"/>
    <p:sldId id="720" r:id="rId46"/>
    <p:sldId id="673" r:id="rId47"/>
    <p:sldId id="744" r:id="rId48"/>
    <p:sldId id="746" r:id="rId49"/>
    <p:sldId id="745" r:id="rId50"/>
    <p:sldId id="727" r:id="rId51"/>
    <p:sldId id="728" r:id="rId52"/>
    <p:sldId id="729" r:id="rId53"/>
    <p:sldId id="730" r:id="rId54"/>
    <p:sldId id="731" r:id="rId55"/>
    <p:sldId id="732" r:id="rId56"/>
    <p:sldId id="733" r:id="rId57"/>
    <p:sldId id="751" r:id="rId58"/>
    <p:sldId id="646" r:id="rId59"/>
    <p:sldId id="642" r:id="rId60"/>
    <p:sldId id="643" r:id="rId61"/>
    <p:sldId id="605" r:id="rId62"/>
    <p:sldId id="685" r:id="rId63"/>
    <p:sldId id="726" r:id="rId64"/>
    <p:sldId id="549" r:id="rId65"/>
    <p:sldId id="686" r:id="rId66"/>
    <p:sldId id="738" r:id="rId67"/>
    <p:sldId id="724" r:id="rId68"/>
    <p:sldId id="550" r:id="rId69"/>
    <p:sldId id="687" r:id="rId70"/>
    <p:sldId id="749" r:id="rId71"/>
    <p:sldId id="747" r:id="rId72"/>
    <p:sldId id="748" r:id="rId73"/>
    <p:sldId id="606" r:id="rId74"/>
    <p:sldId id="739" r:id="rId75"/>
    <p:sldId id="636" r:id="rId76"/>
    <p:sldId id="637" r:id="rId77"/>
    <p:sldId id="638" r:id="rId78"/>
    <p:sldId id="679" r:id="rId79"/>
    <p:sldId id="633" r:id="rId80"/>
    <p:sldId id="634" r:id="rId81"/>
    <p:sldId id="551" r:id="rId82"/>
    <p:sldId id="608" r:id="rId83"/>
    <p:sldId id="607" r:id="rId84"/>
    <p:sldId id="655" r:id="rId85"/>
    <p:sldId id="623" r:id="rId86"/>
    <p:sldId id="680" r:id="rId87"/>
    <p:sldId id="657" r:id="rId88"/>
    <p:sldId id="624" r:id="rId89"/>
    <p:sldId id="681" r:id="rId90"/>
    <p:sldId id="659" r:id="rId91"/>
    <p:sldId id="660" r:id="rId92"/>
    <p:sldId id="682" r:id="rId93"/>
    <p:sldId id="740" r:id="rId94"/>
    <p:sldId id="625" r:id="rId95"/>
    <p:sldId id="641" r:id="rId96"/>
    <p:sldId id="750" r:id="rId97"/>
    <p:sldId id="683" r:id="rId98"/>
    <p:sldId id="639" r:id="rId99"/>
    <p:sldId id="640" r:id="rId100"/>
    <p:sldId id="553" r:id="rId101"/>
    <p:sldId id="741" r:id="rId102"/>
    <p:sldId id="742" r:id="rId103"/>
    <p:sldId id="752" r:id="rId104"/>
    <p:sldId id="753" r:id="rId105"/>
    <p:sldId id="692" r:id="rId106"/>
    <p:sldId id="759" r:id="rId107"/>
    <p:sldId id="760" r:id="rId108"/>
    <p:sldId id="761" r:id="rId109"/>
    <p:sldId id="762" r:id="rId110"/>
    <p:sldId id="763" r:id="rId111"/>
    <p:sldId id="764" r:id="rId112"/>
    <p:sldId id="765" r:id="rId113"/>
    <p:sldId id="766" r:id="rId114"/>
    <p:sldId id="767" r:id="rId115"/>
    <p:sldId id="768" r:id="rId116"/>
    <p:sldId id="694" r:id="rId117"/>
    <p:sldId id="702" r:id="rId118"/>
    <p:sldId id="703" r:id="rId119"/>
    <p:sldId id="704" r:id="rId120"/>
    <p:sldId id="705" r:id="rId121"/>
    <p:sldId id="701" r:id="rId122"/>
    <p:sldId id="707" r:id="rId123"/>
    <p:sldId id="708" r:id="rId124"/>
    <p:sldId id="706" r:id="rId125"/>
    <p:sldId id="772" r:id="rId126"/>
    <p:sldId id="769" r:id="rId127"/>
    <p:sldId id="770" r:id="rId128"/>
    <p:sldId id="771" r:id="rId129"/>
    <p:sldId id="695" r:id="rId130"/>
    <p:sldId id="698" r:id="rId131"/>
    <p:sldId id="699" r:id="rId132"/>
    <p:sldId id="783" r:id="rId133"/>
    <p:sldId id="700" r:id="rId134"/>
    <p:sldId id="697" r:id="rId135"/>
    <p:sldId id="709" r:id="rId136"/>
    <p:sldId id="710" r:id="rId137"/>
    <p:sldId id="711" r:id="rId138"/>
    <p:sldId id="696" r:id="rId139"/>
    <p:sldId id="773" r:id="rId140"/>
    <p:sldId id="774" r:id="rId141"/>
    <p:sldId id="775" r:id="rId142"/>
    <p:sldId id="712" r:id="rId143"/>
    <p:sldId id="713" r:id="rId144"/>
    <p:sldId id="714" r:id="rId145"/>
    <p:sldId id="754" r:id="rId146"/>
    <p:sldId id="757" r:id="rId147"/>
    <p:sldId id="758" r:id="rId148"/>
    <p:sldId id="755" r:id="rId149"/>
    <p:sldId id="756" r:id="rId150"/>
  </p:sldIdLst>
  <p:sldSz cx="9144000" cy="6858000" type="screen4x3"/>
  <p:notesSz cx="68580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9966FF"/>
    <a:srgbClr val="FFFF99"/>
    <a:srgbClr val="CCFFFF"/>
    <a:srgbClr val="FFCCCC"/>
    <a:srgbClr val="990033"/>
    <a:srgbClr val="336699"/>
    <a:srgbClr val="99CCFF"/>
    <a:srgbClr val="66CC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7" autoAdjust="0"/>
    <p:restoredTop sz="90087" autoAdjust="0"/>
  </p:normalViewPr>
  <p:slideViewPr>
    <p:cSldViewPr snapToGrid="0" snapToObjects="1">
      <p:cViewPr>
        <p:scale>
          <a:sx n="80" d="100"/>
          <a:sy n="80" d="100"/>
        </p:scale>
        <p:origin x="-996" y="31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11645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theme" Target="theme/them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188CDE-42FB-41CC-99DE-DFDD8FC7D125}" type="presOf" srcId="{1D7FAB0A-8BF8-4B0E-9975-42828833B99D}" destId="{CC2A6BF7-38D3-46B5-99EE-3FEA76B5864D}" srcOrd="1" destOrd="0" presId="urn:microsoft.com/office/officeart/2005/8/layout/venn1"/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3DEDEEA7-4F33-40A3-85E3-A4EBD1BB3495}" type="presOf" srcId="{B0540E18-7C9E-4652-B242-4DE50C791517}" destId="{3C2C8E06-8936-4D62-A07B-8FF66A1D3EBF}" srcOrd="0" destOrd="0" presId="urn:microsoft.com/office/officeart/2005/8/layout/venn1"/>
    <dgm:cxn modelId="{C1C135B1-FDB1-4BD3-83A4-BF1F14E7CBD0}" type="presOf" srcId="{1D7FAB0A-8BF8-4B0E-9975-42828833B99D}" destId="{B3C85783-FC17-445D-BFCA-A5C441AE6520}" srcOrd="0" destOrd="0" presId="urn:microsoft.com/office/officeart/2005/8/layout/venn1"/>
    <dgm:cxn modelId="{5ED95606-67AD-4DFD-A77D-2882C769E9D4}" type="presOf" srcId="{B0540E18-7C9E-4652-B242-4DE50C791517}" destId="{61D62678-B029-4891-ABFB-0E196B345D61}" srcOrd="1" destOrd="0" presId="urn:microsoft.com/office/officeart/2005/8/layout/venn1"/>
    <dgm:cxn modelId="{A004B7FE-B293-4011-B219-00A6D6AEFEAB}" type="presOf" srcId="{14D0C145-8339-412A-B6FA-07C0A70137DD}" destId="{B95CFFDA-58F9-4A72-840A-AACDF35F4444}" srcOrd="0" destOrd="0" presId="urn:microsoft.com/office/officeart/2005/8/layout/venn1"/>
    <dgm:cxn modelId="{4D8D2327-D893-46DB-AB8D-B8A867138347}" type="presParOf" srcId="{B95CFFDA-58F9-4A72-840A-AACDF35F4444}" destId="{3C2C8E06-8936-4D62-A07B-8FF66A1D3EBF}" srcOrd="0" destOrd="0" presId="urn:microsoft.com/office/officeart/2005/8/layout/venn1"/>
    <dgm:cxn modelId="{B4D1CF6F-9A67-49CE-B6D9-D443403EA89F}" type="presParOf" srcId="{B95CFFDA-58F9-4A72-840A-AACDF35F4444}" destId="{61D62678-B029-4891-ABFB-0E196B345D61}" srcOrd="1" destOrd="0" presId="urn:microsoft.com/office/officeart/2005/8/layout/venn1"/>
    <dgm:cxn modelId="{6ED9EE0D-7C2F-43F2-80BC-EBF80BF9283B}" type="presParOf" srcId="{B95CFFDA-58F9-4A72-840A-AACDF35F4444}" destId="{B3C85783-FC17-445D-BFCA-A5C441AE6520}" srcOrd="2" destOrd="0" presId="urn:microsoft.com/office/officeart/2005/8/layout/venn1"/>
    <dgm:cxn modelId="{38B92CE5-0FBF-4D89-80D9-3E455BAC5F83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8BB3B0B5-88AB-4E7C-A9A4-071AD7BF1994}" type="presOf" srcId="{1D7FAB0A-8BF8-4B0E-9975-42828833B99D}" destId="{CC2A6BF7-38D3-46B5-99EE-3FEA76B5864D}" srcOrd="1" destOrd="0" presId="urn:microsoft.com/office/officeart/2005/8/layout/venn1"/>
    <dgm:cxn modelId="{6373F2F8-AE22-4CED-8412-6B08798D7E63}" type="presOf" srcId="{1D7FAB0A-8BF8-4B0E-9975-42828833B99D}" destId="{B3C85783-FC17-445D-BFCA-A5C441AE6520}" srcOrd="0" destOrd="0" presId="urn:microsoft.com/office/officeart/2005/8/layout/venn1"/>
    <dgm:cxn modelId="{A26EF335-9DF3-42CF-8AA7-DCFE703ABBE0}" type="presOf" srcId="{14D0C145-8339-412A-B6FA-07C0A70137DD}" destId="{B95CFFDA-58F9-4A72-840A-AACDF35F4444}" srcOrd="0" destOrd="0" presId="urn:microsoft.com/office/officeart/2005/8/layout/venn1"/>
    <dgm:cxn modelId="{3B49429F-0A78-4C5C-A7FD-D9D3885CF88B}" type="presOf" srcId="{B0540E18-7C9E-4652-B242-4DE50C791517}" destId="{61D62678-B029-4891-ABFB-0E196B345D61}" srcOrd="1" destOrd="0" presId="urn:microsoft.com/office/officeart/2005/8/layout/venn1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E832CA11-15F4-495F-8C7B-BC33E18AE9F3}" type="presOf" srcId="{B0540E18-7C9E-4652-B242-4DE50C791517}" destId="{3C2C8E06-8936-4D62-A07B-8FF66A1D3EBF}" srcOrd="0" destOrd="0" presId="urn:microsoft.com/office/officeart/2005/8/layout/venn1"/>
    <dgm:cxn modelId="{52D91274-3EF9-49D3-A096-A91CBB388832}" type="presParOf" srcId="{B95CFFDA-58F9-4A72-840A-AACDF35F4444}" destId="{3C2C8E06-8936-4D62-A07B-8FF66A1D3EBF}" srcOrd="0" destOrd="0" presId="urn:microsoft.com/office/officeart/2005/8/layout/venn1"/>
    <dgm:cxn modelId="{47F4F63E-5ED4-4479-A478-3468FA09462D}" type="presParOf" srcId="{B95CFFDA-58F9-4A72-840A-AACDF35F4444}" destId="{61D62678-B029-4891-ABFB-0E196B345D61}" srcOrd="1" destOrd="0" presId="urn:microsoft.com/office/officeart/2005/8/layout/venn1"/>
    <dgm:cxn modelId="{189B31F4-63A7-4633-9678-4B96AE71BED7}" type="presParOf" srcId="{B95CFFDA-58F9-4A72-840A-AACDF35F4444}" destId="{B3C85783-FC17-445D-BFCA-A5C441AE6520}" srcOrd="2" destOrd="0" presId="urn:microsoft.com/office/officeart/2005/8/layout/venn1"/>
    <dgm:cxn modelId="{24FA7367-B4DA-4575-884E-99F8E6922A08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9855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ScaleY="109258" custLinFactNeighborX="-16749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14CCFD1E-59CF-4698-B170-DA3AB39CDF24}" type="presOf" srcId="{B0540E18-7C9E-4652-B242-4DE50C791517}" destId="{61D62678-B029-4891-ABFB-0E196B345D61}" srcOrd="1" destOrd="0" presId="urn:microsoft.com/office/officeart/2005/8/layout/venn1"/>
    <dgm:cxn modelId="{975F6840-0133-4DB4-9A30-DCEA26339F21}" type="presOf" srcId="{B0540E18-7C9E-4652-B242-4DE50C791517}" destId="{3C2C8E06-8936-4D62-A07B-8FF66A1D3EBF}" srcOrd="0" destOrd="0" presId="urn:microsoft.com/office/officeart/2005/8/layout/venn1"/>
    <dgm:cxn modelId="{7B5D03AB-F3BA-4181-BCBB-BD416238E195}" type="presOf" srcId="{1D7FAB0A-8BF8-4B0E-9975-42828833B99D}" destId="{CC2A6BF7-38D3-46B5-99EE-3FEA76B5864D}" srcOrd="1" destOrd="0" presId="urn:microsoft.com/office/officeart/2005/8/layout/venn1"/>
    <dgm:cxn modelId="{4F929285-3655-4294-AE0A-EF7B5D08E215}" type="presOf" srcId="{14D0C145-8339-412A-B6FA-07C0A70137DD}" destId="{B95CFFDA-58F9-4A72-840A-AACDF35F4444}" srcOrd="0" destOrd="0" presId="urn:microsoft.com/office/officeart/2005/8/layout/venn1"/>
    <dgm:cxn modelId="{2F4CC3F7-0B4A-43E7-8C1B-78AD5CF0CF8F}" type="presOf" srcId="{1D7FAB0A-8BF8-4B0E-9975-42828833B99D}" destId="{B3C85783-FC17-445D-BFCA-A5C441AE6520}" srcOrd="0" destOrd="0" presId="urn:microsoft.com/office/officeart/2005/8/layout/venn1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AB723A9C-83CA-4CF8-8499-51274C6041E3}" type="presParOf" srcId="{B95CFFDA-58F9-4A72-840A-AACDF35F4444}" destId="{3C2C8E06-8936-4D62-A07B-8FF66A1D3EBF}" srcOrd="0" destOrd="0" presId="urn:microsoft.com/office/officeart/2005/8/layout/venn1"/>
    <dgm:cxn modelId="{D0AB281C-72E4-4EAB-A39F-071A354BD3D6}" type="presParOf" srcId="{B95CFFDA-58F9-4A72-840A-AACDF35F4444}" destId="{61D62678-B029-4891-ABFB-0E196B345D61}" srcOrd="1" destOrd="0" presId="urn:microsoft.com/office/officeart/2005/8/layout/venn1"/>
    <dgm:cxn modelId="{503E4F93-590B-45A1-8FC8-2BAAC646A251}" type="presParOf" srcId="{B95CFFDA-58F9-4A72-840A-AACDF35F4444}" destId="{B3C85783-FC17-445D-BFCA-A5C441AE6520}" srcOrd="2" destOrd="0" presId="urn:microsoft.com/office/officeart/2005/8/layout/venn1"/>
    <dgm:cxn modelId="{BC99AACD-3E17-4029-AC9C-9FA2380AE9D1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478C87-6BD5-4899-BE52-8FB10F738FCB}" type="presOf" srcId="{B0540E18-7C9E-4652-B242-4DE50C791517}" destId="{61D62678-B029-4891-ABFB-0E196B345D61}" srcOrd="1" destOrd="0" presId="urn:microsoft.com/office/officeart/2005/8/layout/venn1"/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2E7DD76B-599D-45B4-899E-708490D2FAC5}" type="presOf" srcId="{1D7FAB0A-8BF8-4B0E-9975-42828833B99D}" destId="{CC2A6BF7-38D3-46B5-99EE-3FEA76B5864D}" srcOrd="1" destOrd="0" presId="urn:microsoft.com/office/officeart/2005/8/layout/venn1"/>
    <dgm:cxn modelId="{51A476EC-D983-4782-A126-D8195627B853}" type="presOf" srcId="{1D7FAB0A-8BF8-4B0E-9975-42828833B99D}" destId="{B3C85783-FC17-445D-BFCA-A5C441AE6520}" srcOrd="0" destOrd="0" presId="urn:microsoft.com/office/officeart/2005/8/layout/venn1"/>
    <dgm:cxn modelId="{2326723D-9256-4A18-9915-C41F14A450DC}" type="presOf" srcId="{14D0C145-8339-412A-B6FA-07C0A70137DD}" destId="{B95CFFDA-58F9-4A72-840A-AACDF35F4444}" srcOrd="0" destOrd="0" presId="urn:microsoft.com/office/officeart/2005/8/layout/venn1"/>
    <dgm:cxn modelId="{6D3D56AD-C961-4FA3-8B3E-E31325081D56}" type="presOf" srcId="{B0540E18-7C9E-4652-B242-4DE50C791517}" destId="{3C2C8E06-8936-4D62-A07B-8FF66A1D3EBF}" srcOrd="0" destOrd="0" presId="urn:microsoft.com/office/officeart/2005/8/layout/venn1"/>
    <dgm:cxn modelId="{9907A57C-4F14-49F2-984F-7E22F1B4850C}" type="presParOf" srcId="{B95CFFDA-58F9-4A72-840A-AACDF35F4444}" destId="{3C2C8E06-8936-4D62-A07B-8FF66A1D3EBF}" srcOrd="0" destOrd="0" presId="urn:microsoft.com/office/officeart/2005/8/layout/venn1"/>
    <dgm:cxn modelId="{EA237385-F36F-4F9D-857D-933E292F1589}" type="presParOf" srcId="{B95CFFDA-58F9-4A72-840A-AACDF35F4444}" destId="{61D62678-B029-4891-ABFB-0E196B345D61}" srcOrd="1" destOrd="0" presId="urn:microsoft.com/office/officeart/2005/8/layout/venn1"/>
    <dgm:cxn modelId="{B773461B-B1CD-425C-912B-EBEF2270BFC9}" type="presParOf" srcId="{B95CFFDA-58F9-4A72-840A-AACDF35F4444}" destId="{B3C85783-FC17-445D-BFCA-A5C441AE6520}" srcOrd="2" destOrd="0" presId="urn:microsoft.com/office/officeart/2005/8/layout/venn1"/>
    <dgm:cxn modelId="{87F5B7D8-EC2D-4717-8BEC-816BD92A9D03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r>
            <a:rPr lang="en-US" sz="2000" b="1" i="1" dirty="0" smtClean="0"/>
            <a:t>Composite</a:t>
          </a:r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r>
            <a:rPr lang="en-US" sz="2000" b="1" i="1" dirty="0" smtClean="0"/>
            <a:t>Command</a:t>
          </a:r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6F551B-4186-4B04-84D8-AE12DD244A31}" type="presOf" srcId="{B0540E18-7C9E-4652-B242-4DE50C791517}" destId="{61D62678-B029-4891-ABFB-0E196B345D61}" srcOrd="1" destOrd="0" presId="urn:microsoft.com/office/officeart/2005/8/layout/venn1"/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E8B56988-97D4-429C-B504-7A5C46BE542C}" type="presOf" srcId="{1D7FAB0A-8BF8-4B0E-9975-42828833B99D}" destId="{B3C85783-FC17-445D-BFCA-A5C441AE6520}" srcOrd="0" destOrd="0" presId="urn:microsoft.com/office/officeart/2005/8/layout/venn1"/>
    <dgm:cxn modelId="{81421984-F373-42D3-8563-DE29A776434F}" type="presOf" srcId="{B0540E18-7C9E-4652-B242-4DE50C791517}" destId="{3C2C8E06-8936-4D62-A07B-8FF66A1D3EBF}" srcOrd="0" destOrd="0" presId="urn:microsoft.com/office/officeart/2005/8/layout/venn1"/>
    <dgm:cxn modelId="{F8B6FF6C-B20F-44E8-80AC-B65249551918}" type="presOf" srcId="{1D7FAB0A-8BF8-4B0E-9975-42828833B99D}" destId="{CC2A6BF7-38D3-46B5-99EE-3FEA76B5864D}" srcOrd="1" destOrd="0" presId="urn:microsoft.com/office/officeart/2005/8/layout/venn1"/>
    <dgm:cxn modelId="{77ECF438-62BA-46CE-9EA0-24E4C90A0C15}" type="presOf" srcId="{14D0C145-8339-412A-B6FA-07C0A70137DD}" destId="{B95CFFDA-58F9-4A72-840A-AACDF35F4444}" srcOrd="0" destOrd="0" presId="urn:microsoft.com/office/officeart/2005/8/layout/venn1"/>
    <dgm:cxn modelId="{1B24AF3F-1CC2-4A4E-BDB5-4A369F6744D0}" type="presParOf" srcId="{B95CFFDA-58F9-4A72-840A-AACDF35F4444}" destId="{3C2C8E06-8936-4D62-A07B-8FF66A1D3EBF}" srcOrd="0" destOrd="0" presId="urn:microsoft.com/office/officeart/2005/8/layout/venn1"/>
    <dgm:cxn modelId="{BA1F5FDF-15DA-4C70-94CF-C3C044C03BAB}" type="presParOf" srcId="{B95CFFDA-58F9-4A72-840A-AACDF35F4444}" destId="{61D62678-B029-4891-ABFB-0E196B345D61}" srcOrd="1" destOrd="0" presId="urn:microsoft.com/office/officeart/2005/8/layout/venn1"/>
    <dgm:cxn modelId="{3CC1B8C1-9BC7-47CA-A410-537595FF1F81}" type="presParOf" srcId="{B95CFFDA-58F9-4A72-840A-AACDF35F4444}" destId="{B3C85783-FC17-445D-BFCA-A5C441AE6520}" srcOrd="2" destOrd="0" presId="urn:microsoft.com/office/officeart/2005/8/layout/venn1"/>
    <dgm:cxn modelId="{851C00CF-96A1-4213-9D93-EDFC44321A4F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r>
            <a:rPr lang="en-US" sz="2000" b="1" i="1" dirty="0" smtClean="0"/>
            <a:t>Composite</a:t>
          </a:r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r>
            <a:rPr lang="en-US" sz="2000" b="1" i="1" dirty="0" smtClean="0"/>
            <a:t>Command</a:t>
          </a:r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DB58C36D-8E76-467D-8B7D-5A2DF3D8697C}" type="presOf" srcId="{B0540E18-7C9E-4652-B242-4DE50C791517}" destId="{3C2C8E06-8936-4D62-A07B-8FF66A1D3EBF}" srcOrd="0" destOrd="0" presId="urn:microsoft.com/office/officeart/2005/8/layout/venn1"/>
    <dgm:cxn modelId="{AC15DF8D-60BC-4B30-8F33-1B6A291D0088}" type="presOf" srcId="{1D7FAB0A-8BF8-4B0E-9975-42828833B99D}" destId="{CC2A6BF7-38D3-46B5-99EE-3FEA76B5864D}" srcOrd="1" destOrd="0" presId="urn:microsoft.com/office/officeart/2005/8/layout/venn1"/>
    <dgm:cxn modelId="{B84F8EAA-8010-4A84-A6CC-4A3BE2F30E33}" type="presOf" srcId="{B0540E18-7C9E-4652-B242-4DE50C791517}" destId="{61D62678-B029-4891-ABFB-0E196B345D61}" srcOrd="1" destOrd="0" presId="urn:microsoft.com/office/officeart/2005/8/layout/venn1"/>
    <dgm:cxn modelId="{80CEB25E-FC09-4E3B-863F-3BF82302EBE8}" type="presOf" srcId="{1D7FAB0A-8BF8-4B0E-9975-42828833B99D}" destId="{B3C85783-FC17-445D-BFCA-A5C441AE6520}" srcOrd="0" destOrd="0" presId="urn:microsoft.com/office/officeart/2005/8/layout/venn1"/>
    <dgm:cxn modelId="{D8E6C287-6F18-4A19-AA3E-FB89286320FC}" type="presOf" srcId="{14D0C145-8339-412A-B6FA-07C0A70137DD}" destId="{B95CFFDA-58F9-4A72-840A-AACDF35F4444}" srcOrd="0" destOrd="0" presId="urn:microsoft.com/office/officeart/2005/8/layout/venn1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87BC2516-5A88-483B-97A1-6AD95AD7E233}" type="presParOf" srcId="{B95CFFDA-58F9-4A72-840A-AACDF35F4444}" destId="{3C2C8E06-8936-4D62-A07B-8FF66A1D3EBF}" srcOrd="0" destOrd="0" presId="urn:microsoft.com/office/officeart/2005/8/layout/venn1"/>
    <dgm:cxn modelId="{CE15309B-0F50-4125-AF9F-AEF207AFD1D2}" type="presParOf" srcId="{B95CFFDA-58F9-4A72-840A-AACDF35F4444}" destId="{61D62678-B029-4891-ABFB-0E196B345D61}" srcOrd="1" destOrd="0" presId="urn:microsoft.com/office/officeart/2005/8/layout/venn1"/>
    <dgm:cxn modelId="{DB616D7E-467F-4695-B346-E746D3C6C09A}" type="presParOf" srcId="{B95CFFDA-58F9-4A72-840A-AACDF35F4444}" destId="{B3C85783-FC17-445D-BFCA-A5C441AE6520}" srcOrd="2" destOrd="0" presId="urn:microsoft.com/office/officeart/2005/8/layout/venn1"/>
    <dgm:cxn modelId="{957D54FD-3E9F-468A-BAB3-6669AC05B6BF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r>
            <a:rPr lang="en-US" sz="2000" b="1" i="1" dirty="0" smtClean="0"/>
            <a:t>Batch</a:t>
          </a:r>
          <a:br>
            <a:rPr lang="en-US" sz="2000" b="1" i="1" dirty="0" smtClean="0"/>
          </a:br>
          <a:r>
            <a:rPr lang="en-US" sz="2000" b="1" i="1" dirty="0" smtClean="0"/>
            <a:t>(Method)</a:t>
          </a:r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r>
            <a:rPr lang="en-US" sz="2000" b="1" i="1" dirty="0" smtClean="0"/>
            <a:t>Iterator</a:t>
          </a:r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DFC9B540-490F-4148-9736-BB1C98D830FE}" type="presOf" srcId="{B0540E18-7C9E-4652-B242-4DE50C791517}" destId="{3C2C8E06-8936-4D62-A07B-8FF66A1D3EBF}" srcOrd="0" destOrd="0" presId="urn:microsoft.com/office/officeart/2005/8/layout/venn1"/>
    <dgm:cxn modelId="{3EF96CF5-D401-43F7-AEFF-8F12417D26ED}" type="presOf" srcId="{B0540E18-7C9E-4652-B242-4DE50C791517}" destId="{61D62678-B029-4891-ABFB-0E196B345D61}" srcOrd="1" destOrd="0" presId="urn:microsoft.com/office/officeart/2005/8/layout/venn1"/>
    <dgm:cxn modelId="{E55DA037-E65C-4251-9634-F0A11B530D2D}" type="presOf" srcId="{1D7FAB0A-8BF8-4B0E-9975-42828833B99D}" destId="{CC2A6BF7-38D3-46B5-99EE-3FEA76B5864D}" srcOrd="1" destOrd="0" presId="urn:microsoft.com/office/officeart/2005/8/layout/venn1"/>
    <dgm:cxn modelId="{8B88D57D-FC01-447A-A45B-F9A9CC64C00D}" type="presOf" srcId="{14D0C145-8339-412A-B6FA-07C0A70137DD}" destId="{B95CFFDA-58F9-4A72-840A-AACDF35F4444}" srcOrd="0" destOrd="0" presId="urn:microsoft.com/office/officeart/2005/8/layout/venn1"/>
    <dgm:cxn modelId="{EAACF9EA-9A78-43A9-ADA6-8E28EC007D56}" type="presOf" srcId="{1D7FAB0A-8BF8-4B0E-9975-42828833B99D}" destId="{B3C85783-FC17-445D-BFCA-A5C441AE6520}" srcOrd="0" destOrd="0" presId="urn:microsoft.com/office/officeart/2005/8/layout/venn1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914E633A-172F-400B-A06A-C3F689944931}" type="presParOf" srcId="{B95CFFDA-58F9-4A72-840A-AACDF35F4444}" destId="{3C2C8E06-8936-4D62-A07B-8FF66A1D3EBF}" srcOrd="0" destOrd="0" presId="urn:microsoft.com/office/officeart/2005/8/layout/venn1"/>
    <dgm:cxn modelId="{4AFB1EF6-B3CD-4C06-863F-7BED82A087A3}" type="presParOf" srcId="{B95CFFDA-58F9-4A72-840A-AACDF35F4444}" destId="{61D62678-B029-4891-ABFB-0E196B345D61}" srcOrd="1" destOrd="0" presId="urn:microsoft.com/office/officeart/2005/8/layout/venn1"/>
    <dgm:cxn modelId="{0AFB436B-79CF-4010-AF8C-CF347465F058}" type="presParOf" srcId="{B95CFFDA-58F9-4A72-840A-AACDF35F4444}" destId="{B3C85783-FC17-445D-BFCA-A5C441AE6520}" srcOrd="2" destOrd="0" presId="urn:microsoft.com/office/officeart/2005/8/layout/venn1"/>
    <dgm:cxn modelId="{7579A92D-A0B3-4FC2-B8C7-8A6EABBAA6A1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4D0C145-8339-412A-B6FA-07C0A70137DD}" type="doc">
      <dgm:prSet loTypeId="urn:microsoft.com/office/officeart/2005/8/layout/venn1" loCatId="relationship" qsTypeId="urn:microsoft.com/office/officeart/2005/8/quickstyle/3d1" qsCatId="3D" csTypeId="urn:microsoft.com/office/officeart/2005/8/colors/colorful5" csCatId="colorful" phldr="1"/>
      <dgm:spPr/>
    </dgm:pt>
    <dgm:pt modelId="{B0540E18-7C9E-4652-B242-4DE50C791517}">
      <dgm:prSet phldrT="[Text]" custT="1"/>
      <dgm:spPr>
        <a:solidFill>
          <a:srgbClr val="FF9900">
            <a:alpha val="50000"/>
          </a:srgbClr>
        </a:solidFill>
      </dgm:spPr>
      <dgm:t>
        <a:bodyPr/>
        <a:lstStyle/>
        <a:p>
          <a:pPr marL="0" indent="0" algn="l"/>
          <a:r>
            <a:rPr lang="en-US" sz="2000" b="1" i="1" dirty="0" smtClean="0"/>
            <a:t>Batch</a:t>
          </a:r>
          <a:br>
            <a:rPr lang="en-US" sz="2000" b="1" i="1" dirty="0" smtClean="0"/>
          </a:br>
          <a:r>
            <a:rPr lang="en-US" sz="2000" b="1" i="1" dirty="0" smtClean="0"/>
            <a:t>(Method)</a:t>
          </a:r>
          <a:endParaRPr lang="en-US" sz="2000" b="1" i="1" dirty="0"/>
        </a:p>
      </dgm:t>
    </dgm:pt>
    <dgm:pt modelId="{924BE0A4-A110-4018-BD82-CCE00426867E}" type="parTrans" cxnId="{386B8C7C-649B-4483-8986-E47EEA633FC2}">
      <dgm:prSet/>
      <dgm:spPr/>
      <dgm:t>
        <a:bodyPr/>
        <a:lstStyle/>
        <a:p>
          <a:endParaRPr lang="en-US" sz="2000"/>
        </a:p>
      </dgm:t>
    </dgm:pt>
    <dgm:pt modelId="{1975F4C2-EF9F-4023-9234-C7FF2F01D167}" type="sibTrans" cxnId="{386B8C7C-649B-4483-8986-E47EEA633FC2}">
      <dgm:prSet/>
      <dgm:spPr/>
      <dgm:t>
        <a:bodyPr/>
        <a:lstStyle/>
        <a:p>
          <a:endParaRPr lang="en-US" sz="2000"/>
        </a:p>
      </dgm:t>
    </dgm:pt>
    <dgm:pt modelId="{1D7FAB0A-8BF8-4B0E-9975-42828833B99D}">
      <dgm:prSet phldrT="[Text]" custT="1"/>
      <dgm:spPr>
        <a:solidFill>
          <a:srgbClr val="66CCFF">
            <a:alpha val="50000"/>
          </a:srgbClr>
        </a:solidFill>
      </dgm:spPr>
      <dgm:t>
        <a:bodyPr/>
        <a:lstStyle/>
        <a:p>
          <a:pPr algn="r"/>
          <a:r>
            <a:rPr lang="en-US" sz="2000" b="1" i="1" dirty="0" smtClean="0"/>
            <a:t>Iterator</a:t>
          </a:r>
          <a:endParaRPr lang="en-US" sz="2000" b="1" i="1" dirty="0"/>
        </a:p>
      </dgm:t>
    </dgm:pt>
    <dgm:pt modelId="{06BC065C-BE72-4D5C-962C-D807DD309565}" type="parTrans" cxnId="{E6384EF4-84C8-44E3-A74E-F4FF70D248AD}">
      <dgm:prSet/>
      <dgm:spPr/>
      <dgm:t>
        <a:bodyPr/>
        <a:lstStyle/>
        <a:p>
          <a:endParaRPr lang="en-US" sz="2000"/>
        </a:p>
      </dgm:t>
    </dgm:pt>
    <dgm:pt modelId="{CA7CE940-1C06-402B-B2F4-338193332E6C}" type="sibTrans" cxnId="{E6384EF4-84C8-44E3-A74E-F4FF70D248AD}">
      <dgm:prSet/>
      <dgm:spPr/>
      <dgm:t>
        <a:bodyPr/>
        <a:lstStyle/>
        <a:p>
          <a:endParaRPr lang="en-US" sz="2000"/>
        </a:p>
      </dgm:t>
    </dgm:pt>
    <dgm:pt modelId="{B95CFFDA-58F9-4A72-840A-AACDF35F4444}" type="pres">
      <dgm:prSet presAssocID="{14D0C145-8339-412A-B6FA-07C0A70137DD}" presName="compositeShape" presStyleCnt="0">
        <dgm:presLayoutVars>
          <dgm:chMax val="7"/>
          <dgm:dir/>
          <dgm:resizeHandles val="exact"/>
        </dgm:presLayoutVars>
      </dgm:prSet>
      <dgm:spPr/>
    </dgm:pt>
    <dgm:pt modelId="{3C2C8E06-8936-4D62-A07B-8FF66A1D3EBF}" type="pres">
      <dgm:prSet presAssocID="{B0540E18-7C9E-4652-B242-4DE50C791517}" presName="circ1" presStyleLbl="vennNode1" presStyleIdx="0" presStyleCnt="2" custScaleX="116660" custScaleY="100547" custLinFactNeighborX="-11062"/>
      <dgm:spPr/>
      <dgm:t>
        <a:bodyPr/>
        <a:lstStyle/>
        <a:p>
          <a:endParaRPr lang="en-US"/>
        </a:p>
      </dgm:t>
    </dgm:pt>
    <dgm:pt modelId="{61D62678-B029-4891-ABFB-0E196B345D61}" type="pres">
      <dgm:prSet presAssocID="{B0540E18-7C9E-4652-B242-4DE50C79151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C85783-FC17-445D-BFCA-A5C441AE6520}" type="pres">
      <dgm:prSet presAssocID="{1D7FAB0A-8BF8-4B0E-9975-42828833B99D}" presName="circ2" presStyleLbl="vennNode1" presStyleIdx="1" presStyleCnt="2" custScaleX="114258" custLinFactNeighborX="6864"/>
      <dgm:spPr/>
      <dgm:t>
        <a:bodyPr/>
        <a:lstStyle/>
        <a:p>
          <a:endParaRPr lang="en-US"/>
        </a:p>
      </dgm:t>
    </dgm:pt>
    <dgm:pt modelId="{CC2A6BF7-38D3-46B5-99EE-3FEA76B5864D}" type="pres">
      <dgm:prSet presAssocID="{1D7FAB0A-8BF8-4B0E-9975-42828833B99D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6B8C7C-649B-4483-8986-E47EEA633FC2}" srcId="{14D0C145-8339-412A-B6FA-07C0A70137DD}" destId="{B0540E18-7C9E-4652-B242-4DE50C791517}" srcOrd="0" destOrd="0" parTransId="{924BE0A4-A110-4018-BD82-CCE00426867E}" sibTransId="{1975F4C2-EF9F-4023-9234-C7FF2F01D167}"/>
    <dgm:cxn modelId="{B4048303-9048-45E7-8C85-48450A492794}" type="presOf" srcId="{14D0C145-8339-412A-B6FA-07C0A70137DD}" destId="{B95CFFDA-58F9-4A72-840A-AACDF35F4444}" srcOrd="0" destOrd="0" presId="urn:microsoft.com/office/officeart/2005/8/layout/venn1"/>
    <dgm:cxn modelId="{30238EDD-3485-4539-A71D-B97E8F1100C1}" type="presOf" srcId="{B0540E18-7C9E-4652-B242-4DE50C791517}" destId="{61D62678-B029-4891-ABFB-0E196B345D61}" srcOrd="1" destOrd="0" presId="urn:microsoft.com/office/officeart/2005/8/layout/venn1"/>
    <dgm:cxn modelId="{C026D885-D906-4407-A717-F9A407DFDA78}" type="presOf" srcId="{1D7FAB0A-8BF8-4B0E-9975-42828833B99D}" destId="{CC2A6BF7-38D3-46B5-99EE-3FEA76B5864D}" srcOrd="1" destOrd="0" presId="urn:microsoft.com/office/officeart/2005/8/layout/venn1"/>
    <dgm:cxn modelId="{AF731941-4B60-4E27-96D6-56FAE0154CEB}" type="presOf" srcId="{B0540E18-7C9E-4652-B242-4DE50C791517}" destId="{3C2C8E06-8936-4D62-A07B-8FF66A1D3EBF}" srcOrd="0" destOrd="0" presId="urn:microsoft.com/office/officeart/2005/8/layout/venn1"/>
    <dgm:cxn modelId="{E6384EF4-84C8-44E3-A74E-F4FF70D248AD}" srcId="{14D0C145-8339-412A-B6FA-07C0A70137DD}" destId="{1D7FAB0A-8BF8-4B0E-9975-42828833B99D}" srcOrd="1" destOrd="0" parTransId="{06BC065C-BE72-4D5C-962C-D807DD309565}" sibTransId="{CA7CE940-1C06-402B-B2F4-338193332E6C}"/>
    <dgm:cxn modelId="{5BD51EA4-84BB-4863-B2AA-CD131D363E90}" type="presOf" srcId="{1D7FAB0A-8BF8-4B0E-9975-42828833B99D}" destId="{B3C85783-FC17-445D-BFCA-A5C441AE6520}" srcOrd="0" destOrd="0" presId="urn:microsoft.com/office/officeart/2005/8/layout/venn1"/>
    <dgm:cxn modelId="{52577894-E629-4D62-93B3-DA095DD0A837}" type="presParOf" srcId="{B95CFFDA-58F9-4A72-840A-AACDF35F4444}" destId="{3C2C8E06-8936-4D62-A07B-8FF66A1D3EBF}" srcOrd="0" destOrd="0" presId="urn:microsoft.com/office/officeart/2005/8/layout/venn1"/>
    <dgm:cxn modelId="{E08DF382-EAD4-4977-8BF8-D9DCA69B3A5D}" type="presParOf" srcId="{B95CFFDA-58F9-4A72-840A-AACDF35F4444}" destId="{61D62678-B029-4891-ABFB-0E196B345D61}" srcOrd="1" destOrd="0" presId="urn:microsoft.com/office/officeart/2005/8/layout/venn1"/>
    <dgm:cxn modelId="{CEA09539-D5DC-45FC-9E68-F1074EA42823}" type="presParOf" srcId="{B95CFFDA-58F9-4A72-840A-AACDF35F4444}" destId="{B3C85783-FC17-445D-BFCA-A5C441AE6520}" srcOrd="2" destOrd="0" presId="urn:microsoft.com/office/officeart/2005/8/layout/venn1"/>
    <dgm:cxn modelId="{A3032867-1ABE-401D-AED9-3DD91AA4D84D}" type="presParOf" srcId="{B95CFFDA-58F9-4A72-840A-AACDF35F4444}" destId="{CC2A6BF7-38D3-46B5-99EE-3FEA76B5864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-65232" y="40453"/>
          <a:ext cx="2070510" cy="1784533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i="1" kern="1200" dirty="0"/>
        </a:p>
      </dsp:txBody>
      <dsp:txXfrm>
        <a:off x="223892" y="250888"/>
        <a:ext cx="1193808" cy="1363663"/>
      </dsp:txXfrm>
    </dsp:sp>
    <dsp:sp modelId="{B3C85783-FC17-445D-BFCA-A5C441AE6520}">
      <dsp:nvSpPr>
        <dsp:cNvPr id="0" name=""/>
        <dsp:cNvSpPr/>
      </dsp:nvSpPr>
      <dsp:spPr>
        <a:xfrm>
          <a:off x="1235236" y="45307"/>
          <a:ext cx="2027879" cy="1774825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i="1" kern="1200" dirty="0"/>
        </a:p>
      </dsp:txBody>
      <dsp:txXfrm>
        <a:off x="1810715" y="254597"/>
        <a:ext cx="1169227" cy="1356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147240" y="0"/>
          <a:ext cx="2426589" cy="2091430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i="1" kern="1200" dirty="0"/>
        </a:p>
      </dsp:txBody>
      <dsp:txXfrm>
        <a:off x="486088" y="246624"/>
        <a:ext cx="1399114" cy="1598181"/>
      </dsp:txXfrm>
    </dsp:sp>
    <dsp:sp modelId="{B3C85783-FC17-445D-BFCA-A5C441AE6520}">
      <dsp:nvSpPr>
        <dsp:cNvPr id="0" name=""/>
        <dsp:cNvSpPr/>
      </dsp:nvSpPr>
      <dsp:spPr>
        <a:xfrm>
          <a:off x="2044229" y="5688"/>
          <a:ext cx="2376626" cy="2080052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i="1" kern="1200" dirty="0"/>
        </a:p>
      </dsp:txBody>
      <dsp:txXfrm>
        <a:off x="2718677" y="250971"/>
        <a:ext cx="1370307" cy="15894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147240" y="0"/>
          <a:ext cx="2426589" cy="2091430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Composite</a:t>
          </a:r>
          <a:endParaRPr lang="en-US" sz="2000" b="1" i="1" kern="1200" dirty="0"/>
        </a:p>
      </dsp:txBody>
      <dsp:txXfrm>
        <a:off x="486088" y="246624"/>
        <a:ext cx="1399114" cy="1598181"/>
      </dsp:txXfrm>
    </dsp:sp>
    <dsp:sp modelId="{B3C85783-FC17-445D-BFCA-A5C441AE6520}">
      <dsp:nvSpPr>
        <dsp:cNvPr id="0" name=""/>
        <dsp:cNvSpPr/>
      </dsp:nvSpPr>
      <dsp:spPr>
        <a:xfrm>
          <a:off x="2044229" y="5688"/>
          <a:ext cx="2376626" cy="2080052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Command</a:t>
          </a:r>
          <a:endParaRPr lang="en-US" sz="2000" b="1" i="1" kern="1200" dirty="0"/>
        </a:p>
      </dsp:txBody>
      <dsp:txXfrm>
        <a:off x="2718677" y="250971"/>
        <a:ext cx="1370307" cy="15894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147240" y="0"/>
          <a:ext cx="2426589" cy="2091430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Composite</a:t>
          </a:r>
          <a:endParaRPr lang="en-US" sz="2000" b="1" i="1" kern="1200" dirty="0"/>
        </a:p>
      </dsp:txBody>
      <dsp:txXfrm>
        <a:off x="486088" y="246624"/>
        <a:ext cx="1399114" cy="1598181"/>
      </dsp:txXfrm>
    </dsp:sp>
    <dsp:sp modelId="{B3C85783-FC17-445D-BFCA-A5C441AE6520}">
      <dsp:nvSpPr>
        <dsp:cNvPr id="0" name=""/>
        <dsp:cNvSpPr/>
      </dsp:nvSpPr>
      <dsp:spPr>
        <a:xfrm>
          <a:off x="2044229" y="5688"/>
          <a:ext cx="2376626" cy="2080052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Command</a:t>
          </a:r>
          <a:endParaRPr lang="en-US" sz="2000" b="1" i="1" kern="1200" dirty="0"/>
        </a:p>
      </dsp:txBody>
      <dsp:txXfrm>
        <a:off x="2718677" y="250971"/>
        <a:ext cx="1370307" cy="15894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147240" y="0"/>
          <a:ext cx="2426589" cy="2091430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Batch</a:t>
          </a:r>
          <a:br>
            <a:rPr lang="en-US" sz="2000" b="1" i="1" kern="1200" dirty="0" smtClean="0"/>
          </a:br>
          <a:r>
            <a:rPr lang="en-US" sz="2000" b="1" i="1" kern="1200" dirty="0" smtClean="0"/>
            <a:t>(Method)</a:t>
          </a:r>
          <a:endParaRPr lang="en-US" sz="2000" b="1" i="1" kern="1200" dirty="0"/>
        </a:p>
      </dsp:txBody>
      <dsp:txXfrm>
        <a:off x="486088" y="246624"/>
        <a:ext cx="1399114" cy="1598181"/>
      </dsp:txXfrm>
    </dsp:sp>
    <dsp:sp modelId="{B3C85783-FC17-445D-BFCA-A5C441AE6520}">
      <dsp:nvSpPr>
        <dsp:cNvPr id="0" name=""/>
        <dsp:cNvSpPr/>
      </dsp:nvSpPr>
      <dsp:spPr>
        <a:xfrm>
          <a:off x="2044229" y="5688"/>
          <a:ext cx="2376626" cy="2080052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Iterator</a:t>
          </a:r>
          <a:endParaRPr lang="en-US" sz="2000" b="1" i="1" kern="1200" dirty="0"/>
        </a:p>
      </dsp:txBody>
      <dsp:txXfrm>
        <a:off x="2718677" y="250971"/>
        <a:ext cx="1370307" cy="158948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C8E06-8936-4D62-A07B-8FF66A1D3EBF}">
      <dsp:nvSpPr>
        <dsp:cNvPr id="0" name=""/>
        <dsp:cNvSpPr/>
      </dsp:nvSpPr>
      <dsp:spPr>
        <a:xfrm>
          <a:off x="147240" y="0"/>
          <a:ext cx="2426589" cy="2091430"/>
        </a:xfrm>
        <a:prstGeom prst="ellipse">
          <a:avLst/>
        </a:prstGeom>
        <a:solidFill>
          <a:srgbClr val="FF9900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Batch</a:t>
          </a:r>
          <a:br>
            <a:rPr lang="en-US" sz="2000" b="1" i="1" kern="1200" dirty="0" smtClean="0"/>
          </a:br>
          <a:r>
            <a:rPr lang="en-US" sz="2000" b="1" i="1" kern="1200" dirty="0" smtClean="0"/>
            <a:t>(Method)</a:t>
          </a:r>
          <a:endParaRPr lang="en-US" sz="2000" b="1" i="1" kern="1200" dirty="0"/>
        </a:p>
      </dsp:txBody>
      <dsp:txXfrm>
        <a:off x="486088" y="246624"/>
        <a:ext cx="1399114" cy="1598181"/>
      </dsp:txXfrm>
    </dsp:sp>
    <dsp:sp modelId="{B3C85783-FC17-445D-BFCA-A5C441AE6520}">
      <dsp:nvSpPr>
        <dsp:cNvPr id="0" name=""/>
        <dsp:cNvSpPr/>
      </dsp:nvSpPr>
      <dsp:spPr>
        <a:xfrm>
          <a:off x="2044229" y="5688"/>
          <a:ext cx="2376626" cy="2080052"/>
        </a:xfrm>
        <a:prstGeom prst="ellipse">
          <a:avLst/>
        </a:prstGeom>
        <a:solidFill>
          <a:srgbClr val="66CCFF">
            <a:alpha val="50000"/>
          </a:srgb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i="1" kern="1200" dirty="0" smtClean="0"/>
            <a:t>Iterator</a:t>
          </a:r>
          <a:endParaRPr lang="en-US" sz="2000" b="1" i="1" kern="1200" dirty="0"/>
        </a:p>
      </dsp:txBody>
      <dsp:txXfrm>
        <a:off x="2718677" y="250971"/>
        <a:ext cx="1370307" cy="1589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834" y="1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834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834" y="1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087" y="4415149"/>
            <a:ext cx="5029831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834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10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100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101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102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http://upload.wikimedia.org/wikipedia/commons/b/be/Film_strip.jpg, http://en.wikipedia.org/wiki/File:Abraham_Lincoln_November_1863.jpg</a:t>
            </a:r>
            <a:endParaRPr lang="en-US"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103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http://upload.wikimedia.org/wikipedia/commons/b/be/Film_strip.jpg, http://en.wikipedia.org/wiki/File:Abraham_Lincoln_November_1863.jpg</a:t>
            </a:r>
            <a:endParaRPr lang="en-US"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104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105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106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107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108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109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11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110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111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112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113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114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115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116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117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118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119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12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121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http://www.flickr.com/photos/82439748@N00/1155311612/, </a:t>
            </a: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Simplicity</a:t>
            </a:r>
            <a:endParaRPr lang="en-US" baseline="0" dirty="0" smtClean="0"/>
          </a:p>
          <a:p>
            <a:r>
              <a:rPr lang="en-US" baseline="0" dirty="0" smtClean="0"/>
              <a:t>Scalability</a:t>
            </a:r>
          </a:p>
          <a:p>
            <a:r>
              <a:rPr lang="en-US" baseline="0" dirty="0" smtClean="0"/>
              <a:t>Predictability</a:t>
            </a:r>
            <a:endParaRPr lang="en-US"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129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http://cpp.ezbty.org/content/science_doc/libevent%E6%BA%90%E7%A0%81%E6%B7%B1%E5%BA%A6%E5%89%96%E6%9E%90%EF%BC%9Areactor%E6%A8%A1%E5%BC%8F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13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http://cpp.ezbty.org/content/science_doc/libevent%E6%BA%90%E7%A0%81%E6%B7%B1%E5%BA%A6%E5%89%96%E6%9E%90%EF%BC%9Areactor%E6%A8%A1%E5%BC%8F</a:t>
            </a:r>
            <a:endParaRPr lang="en-US" dirty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139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14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141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http://www.cnblogs.com/xmpp/archive/2013/02/19/2916816.html</a:t>
            </a:r>
            <a:endParaRPr lang="en-US" dirty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http://www.cnblogs.com/xmpp/archive/2013/02/19/2916816.html</a:t>
            </a:r>
            <a:endParaRPr lang="en-US" dirty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148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http://www.flickr.com/photos/38917708@N00/464804092/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21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22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02EEE5-CFAB-4047-A05E-F499BBBB1351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159E7A-73F7-451F-B996-63C024705450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159E7A-73F7-451F-B996-63C024705450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159E7A-73F7-451F-B996-63C024705450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251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8F433C-654F-434F-8E77-A03416B8A9C6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8F433C-654F-434F-8E77-A03416B8A9C6}" type="slidenum">
              <a:rPr lang="en-US" smtClean="0"/>
              <a:pPr/>
              <a:t>31</a:t>
            </a:fld>
            <a:endParaRPr lang="en-US" smtClean="0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8F433C-654F-434F-8E77-A03416B8A9C6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252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33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34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36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37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74CF8D-13B9-4A52-9DE0-F7D976823726}" type="slidenum">
              <a:rPr lang="en-US" smtClean="0"/>
              <a:pPr/>
              <a:t>38</a:t>
            </a:fld>
            <a:endParaRPr lang="en-US" smtClean="0"/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48D572-E832-429F-A3B8-2406BE5FE9A6}" type="slidenum">
              <a:rPr lang="en-US" smtClean="0"/>
              <a:pPr/>
              <a:t>39</a:t>
            </a:fld>
            <a:endParaRPr lang="en-US" smtClean="0"/>
          </a:p>
        </p:txBody>
      </p:sp>
      <p:sp>
        <p:nvSpPr>
          <p:cNvPr id="256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http://www.flickr.com/photos/49149363@N00/414160195/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4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FBC905-CC82-4E21-B8D5-2B50BD0ACCAC}" type="slidenum">
              <a:rPr lang="en-US" smtClean="0"/>
              <a:pPr/>
              <a:t>40</a:t>
            </a:fld>
            <a:endParaRPr lang="en-US" smtClean="0"/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C85733-A04D-4B8A-8BDA-8D3C5280D43A}" type="slidenum">
              <a:rPr lang="en-US" smtClean="0"/>
              <a:pPr/>
              <a:t>41</a:t>
            </a:fld>
            <a:endParaRPr lang="en-US" smtClean="0"/>
          </a:p>
        </p:txBody>
      </p:sp>
      <p:sp>
        <p:nvSpPr>
          <p:cNvPr id="257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F2AD97-D0CF-4F06-BB89-1F30111B832C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F2AD97-D0CF-4F06-BB89-1F30111B832C}" type="slidenum">
              <a:rPr lang="en-US" smtClean="0"/>
              <a:pPr/>
              <a:t>43</a:t>
            </a:fld>
            <a:endParaRPr lang="en-US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F2AD97-D0CF-4F06-BB89-1F30111B832C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45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46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49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5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50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51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53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55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50B710-1571-43B8-B776-CCB70A2CCF2F}" type="slidenum">
              <a:rPr lang="en-US" smtClean="0"/>
              <a:pPr/>
              <a:t>56</a:t>
            </a:fld>
            <a:endParaRPr lang="en-US" smtClean="0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57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http://www.flickr.com/photos/82439748@N00/1155311612/,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6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r>
              <a:rPr lang="en-US" sz="800" dirty="0" smtClean="0"/>
              <a:t>http://www.flickr.com/photos/30528809@N02/3382991517/</a:t>
            </a:r>
            <a:endParaRPr lang="en-US" sz="800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60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61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wiki.hsr.ch/APF/files/BeyondtheGangofFour.pdf for more info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62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63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http://www.flickr.com/photos/27446438@N07/4846712316/</a:t>
            </a:r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64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http://www.flickr.com/photos/27446438@N07/4846712316/</a:t>
            </a:r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65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http://www.flickr.com/photos/27446438@N07/4846712316/</a:t>
            </a:r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66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http://www.flickr.com/photos/27446438@N07/4846712316/</a:t>
            </a:r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67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68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69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7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70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71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72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D8DAAF-B487-440F-8411-74CCFB77E4EE}" type="slidenum">
              <a:rPr lang="en-US"/>
              <a:pPr/>
              <a:t>73</a:t>
            </a:fld>
            <a:endParaRPr lang="en-US"/>
          </a:p>
        </p:txBody>
      </p:sp>
      <p:sp>
        <p:nvSpPr>
          <p:cNvPr id="1828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8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74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75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76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77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http://www.flickr.com/photos/82439748@N00/1155311612/,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8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r>
              <a:rPr lang="en-US" sz="800" dirty="0" smtClean="0"/>
              <a:t>http://www.flickr.com/photos/22177648@N06/2137737248/</a:t>
            </a:r>
            <a:endParaRPr lang="en-US" sz="800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80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http://commons.wikimedia.org/wiki/File:DNA_Double_Helix.png</a:t>
            </a:r>
            <a:endParaRPr 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81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http://commons.wikimedia.org/wiki/File:DNA_Double_Helix.png</a:t>
            </a:r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82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83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FBF3F-7BE9-46A8-AFCD-33DCC1CF1628}" type="slidenum">
              <a:rPr lang="en-US" smtClean="0"/>
              <a:pPr/>
              <a:t>84</a:t>
            </a:fld>
            <a:endParaRPr lang="en-US" smtClean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FBF3F-7BE9-46A8-AFCD-33DCC1CF1628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2FBF3F-7BE9-46A8-AFCD-33DCC1CF1628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0B501-B5B0-4EDA-BA9C-8D1EE74BF43B}" type="slidenum">
              <a:rPr lang="en-US" smtClean="0"/>
              <a:pPr/>
              <a:t>87</a:t>
            </a:fld>
            <a:endParaRPr lang="en-US" smtClean="0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0B501-B5B0-4EDA-BA9C-8D1EE74BF43B}" type="slidenum">
              <a:rPr lang="en-US" smtClean="0"/>
              <a:pPr/>
              <a:t>88</a:t>
            </a:fld>
            <a:endParaRPr lang="en-US" smtClean="0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0B501-B5B0-4EDA-BA9C-8D1EE74BF43B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B4E4D0-6F42-49E3-948E-C967CD502E21}" type="slidenum">
              <a:rPr lang="en-US"/>
              <a:pPr/>
              <a:t>9</a:t>
            </a:fld>
            <a:endParaRPr lang="en-US"/>
          </a:p>
        </p:txBody>
      </p:sp>
      <p:sp>
        <p:nvSpPr>
          <p:cNvPr id="1835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5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r>
              <a:rPr lang="en-US" sz="800" dirty="0" smtClean="0"/>
              <a:t>http://www.flickr.com/photos/22177648@N06/2137737248/</a:t>
            </a:r>
            <a:endParaRPr lang="en-US" sz="800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CD572-482B-4715-AACF-EDE840A9BCF0}" type="slidenum">
              <a:rPr lang="en-US" smtClean="0"/>
              <a:pPr/>
              <a:t>90</a:t>
            </a:fld>
            <a:endParaRPr lang="en-US" smtClean="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CD572-482B-4715-AACF-EDE840A9BCF0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CD572-482B-4715-AACF-EDE840A9BCF0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6CD572-482B-4715-AACF-EDE840A9BCF0}" type="slidenum">
              <a:rPr lang="en-US" smtClean="0"/>
              <a:pPr/>
              <a:t>93</a:t>
            </a:fld>
            <a:endParaRPr lang="en-US" smtClean="0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94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95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96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http://www.flickr.com/photos/58925091@N00/166368185/</a:t>
            </a:r>
            <a:endParaRPr 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http://www.flickr.com/photos/82439748@N00/1155311612/, 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99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-38100"/>
            <a:ext cx="79248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69950" y="1524000"/>
            <a:ext cx="7400925" cy="198278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694488"/>
            <a:ext cx="260350" cy="122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031CCD-17FC-4A1C-BF42-7694803472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76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Summary of Pattern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Relationships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30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4/8/2013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e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hyperlink" Target="http://en.wikipedia.org/wiki/Hyperlink_cinema" TargetMode="External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posa1.blogspot.com/2008/05/layered-architecture-pattern.html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wrapper-facade.pdf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Reactor.pdf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Acc-Con.pdf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HS-HA.pdf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9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monitor.pdf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Strategy_pattern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Abstract_factory_pattern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Svc-Conf.pdf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kircher-schwanninger.de/michael/publications/BrokerRevisited.pdf" TargetMode="Externa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Reactor.pdf" TargetMode="External"/><Relationship Id="rId5" Type="http://schemas.openxmlformats.org/officeDocument/2006/relationships/image" Target="../media/image76.emf"/><Relationship Id="rId4" Type="http://schemas.openxmlformats.org/officeDocument/2006/relationships/image" Target="../media/image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9/97/DNA_Double_Helix.p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Reactor.pdf" TargetMode="Externa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1.bin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keourword.com/images/persistence-of-memory.jpg" TargetMode="External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HS-HA.pdf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0.png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2.bin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attern_language" TargetMode="Externa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8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hyperlink" Target="http://www.dre.vanderbilt.edu/~schmidt/PDF/LF.pdf" TargetMode="External"/><Relationship Id="rId4" Type="http://schemas.openxmlformats.org/officeDocument/2006/relationships/image" Target="../media/image7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0.png"/><Relationship Id="rId5" Type="http://schemas.openxmlformats.org/officeDocument/2006/relationships/image" Target="../media/image86.emf"/><Relationship Id="rId4" Type="http://schemas.openxmlformats.org/officeDocument/2006/relationships/oleObject" Target="../embeddings/oleObject23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png"/><Relationship Id="rId5" Type="http://schemas.openxmlformats.org/officeDocument/2006/relationships/image" Target="../media/image26.e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jpeg"/><Relationship Id="rId7" Type="http://schemas.openxmlformats.org/officeDocument/2006/relationships/hyperlink" Target="http://www.amazon.com/exec/obidos/tg/detail/-/020160734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gee.cs.oswego.edu/dl/acs/acs/acs.html" TargetMode="Externa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dre.vanderbilt.edu/~schmidt/corba-research-realtime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dre.vanderbilt.edu/~schmidt/corba-research-realtime.html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diagramQuickStyle" Target="../diagrams/quickStyle1.xml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.bin"/><Relationship Id="rId12" Type="http://schemas.openxmlformats.org/officeDocument/2006/relationships/diagramLayout" Target="../diagrams/layou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diagramData" Target="../diagrams/data1.xml"/><Relationship Id="rId5" Type="http://schemas.openxmlformats.org/officeDocument/2006/relationships/hyperlink" Target="//upload.wikimedia.org/wikipedia/commons/9/97/DNA_Double_Helix.png" TargetMode="External"/><Relationship Id="rId15" Type="http://schemas.microsoft.com/office/2007/relationships/diagramDrawing" Target="../diagrams/drawing1.xml"/><Relationship Id="rId10" Type="http://schemas.openxmlformats.org/officeDocument/2006/relationships/image" Target="../media/image18.emf"/><Relationship Id="rId4" Type="http://schemas.openxmlformats.org/officeDocument/2006/relationships/image" Target="../media/image19.png"/><Relationship Id="rId9" Type="http://schemas.openxmlformats.org/officeDocument/2006/relationships/oleObject" Target="../embeddings/oleObject2.bin"/><Relationship Id="rId14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ublish%E2%80%93subscribe_pattern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www.kircher-schwanninger.de/michael/publications/BrokerRevisited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gif"/><Relationship Id="rId4" Type="http://schemas.openxmlformats.org/officeDocument/2006/relationships/hyperlink" Target="http://c2.com/cgi/wiki?SingletonsAreEvi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corba-research-realtime.html" TargetMode="Externa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orba-research-realtime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orba-research-realtime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ORB-patterns.pdf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posa1.blogspot.com/2008/05/layered-architecture-pattern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wrapper-facade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10" Type="http://schemas.openxmlformats.org/officeDocument/2006/relationships/image" Target="../media/image24.jpeg"/><Relationship Id="rId4" Type="http://schemas.openxmlformats.org/officeDocument/2006/relationships/hyperlink" Target="http://www.amazon.com/exec/obidos/tg/detail/-/0201607344/" TargetMode="External"/><Relationship Id="rId9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xy_pattern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Adapter_patter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Svc-Conf.pdf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bstract_factory_patter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rategy_patter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monitor.pdf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Acc-Con.pdf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0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sr.ch/APF/files/BeyondtheGangofFour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POA.pdf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adtmag.com/articles/2001/09/24/a-tale-of-three-patterns.aspx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adtmag.com/articles/2001/09/24/a-tale-of-three-patterns.aspx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dtmag.com/articles/2001/09/24/a-tale-of-three-patterns.aspx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6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4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9/97/DNA_Double_Helix.png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9/97/DNA_Double_Helix.png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9/97/DNA_Double_Helix.pn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rategy_pattern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hyperlink" Target="http://en.wikipedia.org/wiki/Strategy_pattern" TargetMode="Externa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6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7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Abstract_factory_pattern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8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Svc-Conf.pdf" TargetMode="External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Svc-Conf.pdf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19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20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9/97/DNA_Double_Helix.png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848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2554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Collections of stand-alone patterns have certainly been used 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are social, however, &amp; like to work together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commonly form </a:t>
            </a:r>
            <a:r>
              <a:rPr lang="en-US" sz="2000" dirty="0"/>
              <a:t>the following </a:t>
            </a:r>
            <a:r>
              <a:rPr lang="en-US" sz="2000" dirty="0" smtClean="0"/>
              <a:t>types </a:t>
            </a:r>
            <a:r>
              <a:rPr lang="en-US" sz="2000" dirty="0"/>
              <a:t>of </a:t>
            </a:r>
            <a:r>
              <a:rPr lang="en-US" sz="2000" dirty="0" smtClean="0"/>
              <a:t>relationships:</a:t>
            </a:r>
            <a:endParaRPr lang="en-US" sz="2000" dirty="0"/>
          </a:p>
          <a:p>
            <a:pPr marL="514350" lvl="1" indent="-341313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dirty="0" smtClean="0"/>
              <a:t>Patterns complements</a:t>
            </a:r>
            <a:r>
              <a:rPr lang="en-US" sz="2000" dirty="0" smtClean="0"/>
              <a:t>, where                                                                             </a:t>
            </a:r>
          </a:p>
          <a:p>
            <a:pPr marL="746125" lvl="2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one pattern provides missing </a:t>
            </a:r>
            <a:br>
              <a:rPr lang="en-US" sz="2000" dirty="0" smtClean="0"/>
            </a:br>
            <a:r>
              <a:rPr lang="en-US" sz="2000" dirty="0" smtClean="0"/>
              <a:t>ingredient needed by another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5525039" y="2333365"/>
            <a:ext cx="2445051" cy="2336503"/>
            <a:chOff x="4403121" y="760430"/>
            <a:chExt cx="2237098" cy="2222580"/>
          </a:xfrm>
        </p:grpSpPr>
        <p:grpSp>
          <p:nvGrpSpPr>
            <p:cNvPr id="7" name="Group 6"/>
            <p:cNvGrpSpPr/>
            <p:nvPr/>
          </p:nvGrpSpPr>
          <p:grpSpPr>
            <a:xfrm>
              <a:off x="4900319" y="760430"/>
              <a:ext cx="1739900" cy="2219325"/>
              <a:chOff x="5408402" y="3589125"/>
              <a:chExt cx="1739900" cy="2219325"/>
            </a:xfrm>
          </p:grpSpPr>
          <p:graphicFrame>
            <p:nvGraphicFramePr>
              <p:cNvPr id="11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05517"/>
                  </p:ext>
                </p:extLst>
              </p:nvPr>
            </p:nvGraphicFramePr>
            <p:xfrm>
              <a:off x="5408402" y="3589125"/>
              <a:ext cx="173990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336" name="Visio" r:id="rId4" imgW="2777831" imgH="3692304" progId="Visio.Drawing.11">
                      <p:embed/>
                    </p:oleObj>
                  </mc:Choice>
                  <mc:Fallback>
                    <p:oleObj name="Visio" r:id="rId4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08402" y="3589125"/>
                            <a:ext cx="173990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Flowchart: Connector 11"/>
              <p:cNvSpPr>
                <a:spLocks noChangeAspect="1"/>
              </p:cNvSpPr>
              <p:nvPr/>
            </p:nvSpPr>
            <p:spPr bwMode="auto">
              <a:xfrm>
                <a:off x="5860552" y="3815176"/>
                <a:ext cx="349235" cy="337649"/>
              </a:xfrm>
              <a:prstGeom prst="flowChartConnector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03121" y="763685"/>
              <a:ext cx="1670050" cy="2219325"/>
              <a:chOff x="1670299" y="3722688"/>
              <a:chExt cx="1670050" cy="2219325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2266692"/>
                  </p:ext>
                </p:extLst>
              </p:nvPr>
            </p:nvGraphicFramePr>
            <p:xfrm>
              <a:off x="1670299" y="3722688"/>
              <a:ext cx="167005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337" name="Visio" r:id="rId6" imgW="2777831" imgH="3692304" progId="Visio.Drawing.11">
                      <p:embed/>
                    </p:oleObj>
                  </mc:Choice>
                  <mc:Fallback>
                    <p:oleObj name="Visio" r:id="rId6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0299" y="3722688"/>
                            <a:ext cx="167005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Flowchart: Connector 9"/>
              <p:cNvSpPr>
                <a:spLocks noChangeAspect="1"/>
              </p:cNvSpPr>
              <p:nvPr/>
            </p:nvSpPr>
            <p:spPr bwMode="auto">
              <a:xfrm>
                <a:off x="2552259" y="5278557"/>
                <a:ext cx="349235" cy="337649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72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1007014"/>
            <a:ext cx="3333749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pattern language is a network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related patterns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It defines </a:t>
            </a:r>
            <a:r>
              <a:rPr lang="en-US" sz="2000" dirty="0"/>
              <a:t>a </a:t>
            </a:r>
            <a:r>
              <a:rPr lang="en-US" sz="2000" i="1" dirty="0" smtClean="0"/>
              <a:t>vocabulary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i.e., the patterns themselves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>
          <a:xfrm>
            <a:off x="3572968" y="3479907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06914" y="3574965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7932" y="2883557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8763" y="4570887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48743" y="4949401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48275" y="1998696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18407" y="2458119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4735560" y="3137129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 flipH="1">
            <a:off x="6942945" y="3137129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 rot="5400000" flipH="1">
            <a:off x="6995425" y="3636104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 rot="16200000">
            <a:off x="5130433" y="3462968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 rot="16200000">
            <a:off x="4516835" y="4496304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81566" y="4329801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3420" y="4949401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Freeform 64"/>
          <p:cNvSpPr/>
          <p:nvPr/>
        </p:nvSpPr>
        <p:spPr bwMode="auto">
          <a:xfrm rot="5400000" flipH="1">
            <a:off x="6034437" y="2674610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 flipH="1">
            <a:off x="5843524" y="5300895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Freeform 66"/>
          <p:cNvSpPr/>
          <p:nvPr/>
        </p:nvSpPr>
        <p:spPr bwMode="auto">
          <a:xfrm rot="10800000" flipH="1">
            <a:off x="6921644" y="5706196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 rot="10800000">
            <a:off x="4652554" y="5706196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152931" y="5594084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92854" y="2799751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14481" y="289333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453781" y="413980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4591761" y="3845572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9" name="Rectangle 108"/>
          <p:cNvSpPr/>
          <p:nvPr/>
        </p:nvSpPr>
        <p:spPr>
          <a:xfrm>
            <a:off x="4691908" y="468168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852946" y="4403846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725480" y="412493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989903" y="5093238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73781" y="5376339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405298" y="5934531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948770" y="1229881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290108" y="1792405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Freeform 116"/>
          <p:cNvSpPr/>
          <p:nvPr/>
        </p:nvSpPr>
        <p:spPr bwMode="auto">
          <a:xfrm rot="5400000">
            <a:off x="4429244" y="1513649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 bwMode="auto">
          <a:xfrm flipV="1">
            <a:off x="7411623" y="1422827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763965" y="4671433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/>
          <p:nvPr/>
        </p:nvCxnSpPr>
        <p:spPr bwMode="auto">
          <a:xfrm flipV="1">
            <a:off x="6087892" y="3479907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1" name="TextBox 120"/>
          <p:cNvSpPr txBox="1"/>
          <p:nvPr/>
        </p:nvSpPr>
        <p:spPr>
          <a:xfrm>
            <a:off x="5411370" y="3659776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058731" y="4009514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291728" y="20470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81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/>
        </p:nvSpPr>
        <p:spPr bwMode="auto">
          <a:xfrm>
            <a:off x="12700" y="638803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1007014"/>
            <a:ext cx="3333749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pattern language is a network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related patterns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defines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vocabulary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i.e., the patterns themselves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It defines a </a:t>
            </a:r>
            <a:r>
              <a:rPr lang="en-US" sz="2000" i="1" dirty="0" smtClean="0"/>
              <a:t>process</a:t>
            </a:r>
            <a:r>
              <a:rPr lang="en-US" sz="2000" dirty="0" smtClean="0"/>
              <a:t> </a:t>
            </a:r>
            <a:r>
              <a:rPr lang="en-US" sz="2000" dirty="0"/>
              <a:t>for </a:t>
            </a:r>
            <a:r>
              <a:rPr lang="en-US" sz="2000" dirty="0" smtClean="0"/>
              <a:t>systematically resolving development </a:t>
            </a:r>
            <a:r>
              <a:rPr lang="en-US" sz="2000" dirty="0"/>
              <a:t>problems </a:t>
            </a:r>
            <a:r>
              <a:rPr lang="en-US" sz="2000" dirty="0" smtClean="0"/>
              <a:t>that arise in a domain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domain might be a software domain or some other domain</a:t>
            </a:r>
          </a:p>
          <a:p>
            <a:pPr marL="1588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tabLst>
                <a:tab pos="463550" algn="l"/>
              </a:tabLst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102" name="Rectangle 4"/>
          <p:cNvSpPr>
            <a:spLocks noChangeArrowheads="1"/>
          </p:cNvSpPr>
          <p:nvPr/>
        </p:nvSpPr>
        <p:spPr bwMode="auto">
          <a:xfrm>
            <a:off x="152400" y="6447665"/>
            <a:ext cx="883920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This sounds a lot like pattern sequences, but there are important differences</a:t>
            </a:r>
            <a:endParaRPr lang="en-US" sz="2000" u="none" dirty="0"/>
          </a:p>
        </p:txBody>
      </p:sp>
      <p:sp>
        <p:nvSpPr>
          <p:cNvPr id="39" name="Rounded Rectangle 38"/>
          <p:cNvSpPr/>
          <p:nvPr/>
        </p:nvSpPr>
        <p:spPr bwMode="auto">
          <a:xfrm>
            <a:off x="3442915" y="2449066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3451967" y="5746186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3580440" y="1976388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7231823" y="1719982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43" name="Rounded Rectangle 42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46" name="Rounded Rectangle 45"/>
          <p:cNvSpPr/>
          <p:nvPr/>
        </p:nvSpPr>
        <p:spPr bwMode="auto">
          <a:xfrm>
            <a:off x="7348252" y="1588094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24413" y="2521631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48" name="Rounded Rectangle 47"/>
          <p:cNvSpPr/>
          <p:nvPr/>
        </p:nvSpPr>
        <p:spPr bwMode="auto">
          <a:xfrm>
            <a:off x="7553540" y="5746186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572968" y="3479907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606914" y="3574965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7932" y="2883557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8763" y="4570887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48743" y="4949401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48275" y="1998696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18407" y="2458119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908284" y="1045136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55839" y="1045136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4735560" y="3137129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 flipH="1">
            <a:off x="6942945" y="3137129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 rot="5400000" flipH="1">
            <a:off x="6995425" y="3636104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Freeform 60"/>
          <p:cNvSpPr/>
          <p:nvPr/>
        </p:nvSpPr>
        <p:spPr bwMode="auto">
          <a:xfrm rot="16200000">
            <a:off x="5130433" y="3462968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 rot="16200000">
            <a:off x="4516835" y="4496304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81566" y="4329801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3420" y="4949401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Freeform 64"/>
          <p:cNvSpPr/>
          <p:nvPr/>
        </p:nvSpPr>
        <p:spPr bwMode="auto">
          <a:xfrm rot="5400000" flipH="1">
            <a:off x="6034437" y="2674610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 flipH="1">
            <a:off x="5843524" y="5300895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Freeform 66"/>
          <p:cNvSpPr/>
          <p:nvPr/>
        </p:nvSpPr>
        <p:spPr bwMode="auto">
          <a:xfrm rot="10800000" flipH="1">
            <a:off x="6921644" y="5706196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 rot="10800000">
            <a:off x="4652554" y="5706196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152931" y="5594084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92854" y="2799751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106" name="Rectangle 105"/>
          <p:cNvSpPr/>
          <p:nvPr/>
        </p:nvSpPr>
        <p:spPr>
          <a:xfrm>
            <a:off x="3714481" y="289333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107" name="Rectangle 106"/>
          <p:cNvSpPr/>
          <p:nvPr/>
        </p:nvSpPr>
        <p:spPr>
          <a:xfrm>
            <a:off x="3453781" y="413980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4591761" y="3845572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9" name="Rectangle 108"/>
          <p:cNvSpPr/>
          <p:nvPr/>
        </p:nvSpPr>
        <p:spPr>
          <a:xfrm>
            <a:off x="4691908" y="468168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110" name="Rectangle 109"/>
          <p:cNvSpPr/>
          <p:nvPr/>
        </p:nvSpPr>
        <p:spPr>
          <a:xfrm>
            <a:off x="6852946" y="4403846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111" name="Rectangle 110"/>
          <p:cNvSpPr/>
          <p:nvPr/>
        </p:nvSpPr>
        <p:spPr>
          <a:xfrm>
            <a:off x="4725480" y="412493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112" name="Rectangle 111"/>
          <p:cNvSpPr/>
          <p:nvPr/>
        </p:nvSpPr>
        <p:spPr>
          <a:xfrm>
            <a:off x="5989903" y="5093238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113" name="Rectangle 112"/>
          <p:cNvSpPr/>
          <p:nvPr/>
        </p:nvSpPr>
        <p:spPr>
          <a:xfrm>
            <a:off x="3773781" y="5376339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114" name="Rectangle 113"/>
          <p:cNvSpPr/>
          <p:nvPr/>
        </p:nvSpPr>
        <p:spPr>
          <a:xfrm>
            <a:off x="5405298" y="5934531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115" name="Rectangle 114"/>
          <p:cNvSpPr/>
          <p:nvPr/>
        </p:nvSpPr>
        <p:spPr>
          <a:xfrm>
            <a:off x="4948770" y="1229881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116" name="Rectangle 115"/>
          <p:cNvSpPr/>
          <p:nvPr/>
        </p:nvSpPr>
        <p:spPr>
          <a:xfrm>
            <a:off x="6290108" y="1792405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117" name="Freeform 116"/>
          <p:cNvSpPr/>
          <p:nvPr/>
        </p:nvSpPr>
        <p:spPr bwMode="auto">
          <a:xfrm rot="5400000">
            <a:off x="4429244" y="1513649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 bwMode="auto">
          <a:xfrm flipV="1">
            <a:off x="7411623" y="1422827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763965" y="4671433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/>
          <p:nvPr/>
        </p:nvCxnSpPr>
        <p:spPr bwMode="auto">
          <a:xfrm flipV="1">
            <a:off x="6087892" y="3479907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1" name="TextBox 120"/>
          <p:cNvSpPr txBox="1"/>
          <p:nvPr/>
        </p:nvSpPr>
        <p:spPr>
          <a:xfrm>
            <a:off x="5411370" y="3659776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058731" y="4009514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291728" y="20470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79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4320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Comparing Patterns, Sequences, &amp; Languages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" y="1109712"/>
            <a:ext cx="36455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 smtClean="0"/>
              <a:t>A pattern is to a pattern sequence as a photograph is </a:t>
            </a:r>
            <a:br>
              <a:rPr lang="en-US" sz="2000" dirty="0" smtClean="0"/>
            </a:br>
            <a:r>
              <a:rPr lang="en-US" sz="2000" dirty="0" smtClean="0"/>
              <a:t>to a traditional film</a:t>
            </a:r>
          </a:p>
          <a:p>
            <a:pPr marL="457200" lvl="2" indent="-223838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 smtClean="0"/>
              <a:t>i.e., a pattern sequence is a linearized presentation of related patterns</a:t>
            </a:r>
            <a:endParaRPr lang="en-US" sz="2000" dirty="0"/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563" y="1216205"/>
            <a:ext cx="2889250" cy="334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 descr="http://upload.wikimedia.org/wikipedia/commons/b/be/Film_strip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90" y="3802862"/>
            <a:ext cx="5540375" cy="26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92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12700" y="638803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Comparing Patterns, Sequences, &amp; Languages</a:t>
            </a:r>
            <a:endParaRPr lang="en-US" sz="3200" dirty="0"/>
          </a:p>
        </p:txBody>
      </p:sp>
      <p:pic>
        <p:nvPicPr>
          <p:cNvPr id="31746" name="Picture 2" descr="http://upload.wikimedia.org/wikipedia/commons/b/be/Film_strip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1154623"/>
            <a:ext cx="4778375" cy="26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" y="1109712"/>
            <a:ext cx="3645564" cy="678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pattern is to a pattern sequence as a photograph is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a traditional film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a pattern sequence is a linearized presentation of related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 smtClean="0"/>
              <a:t>A pattern sequence is to a pattern language as a traditional film is to a </a:t>
            </a:r>
            <a:br>
              <a:rPr lang="en-US" sz="2000" dirty="0" smtClean="0"/>
            </a:br>
            <a:r>
              <a:rPr lang="en-US" sz="2000" dirty="0" smtClean="0"/>
              <a:t>“hyperlink cinema” film or </a:t>
            </a:r>
            <a:br>
              <a:rPr lang="en-US" sz="2000" dirty="0" smtClean="0"/>
            </a:br>
            <a:r>
              <a:rPr lang="en-US" sz="2000" dirty="0" smtClean="0"/>
              <a:t>hypertext document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dirty="0" smtClean="0"/>
              <a:t>i.e., a pattern language </a:t>
            </a:r>
            <a:br>
              <a:rPr lang="en-US" sz="2000" dirty="0" smtClean="0"/>
            </a:br>
            <a:r>
              <a:rPr lang="en-US" sz="2000" dirty="0" smtClean="0"/>
              <a:t>is a network of </a:t>
            </a:r>
            <a:br>
              <a:rPr lang="en-US" sz="2000" dirty="0" smtClean="0"/>
            </a:br>
            <a:r>
              <a:rPr lang="en-US" sz="2000" dirty="0" smtClean="0"/>
              <a:t>patterns that can </a:t>
            </a:r>
            <a:br>
              <a:rPr lang="en-US" sz="2000" dirty="0" smtClean="0"/>
            </a:br>
            <a:r>
              <a:rPr lang="en-US" sz="2000" dirty="0" smtClean="0"/>
              <a:t>be traversed in </a:t>
            </a:r>
            <a:br>
              <a:rPr lang="en-US" sz="2000" dirty="0" smtClean="0"/>
            </a:br>
            <a:r>
              <a:rPr lang="en-US" sz="2000" dirty="0" smtClean="0"/>
              <a:t>different ways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endParaRPr lang="en-US" sz="2000" dirty="0"/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 smtClean="0"/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110" y="3363904"/>
            <a:ext cx="1332471" cy="136282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283" y="3418173"/>
            <a:ext cx="1784628" cy="10838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954" y="4442934"/>
            <a:ext cx="1495129" cy="10430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97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947" y="5023562"/>
            <a:ext cx="1236777" cy="1305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97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100" y="4964476"/>
            <a:ext cx="1214754" cy="1257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397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51" y="4852905"/>
            <a:ext cx="1434116" cy="131717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 bwMode="auto">
          <a:xfrm flipV="1">
            <a:off x="4335572" y="3455654"/>
            <a:ext cx="1365984" cy="98728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6542230" y="4045315"/>
            <a:ext cx="1194812" cy="397619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>
            <a:off x="7016781" y="5295939"/>
            <a:ext cx="720261" cy="380160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139636" y="5486019"/>
            <a:ext cx="874975" cy="683162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5189730" y="5676100"/>
            <a:ext cx="1511297" cy="43364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4126717" y="5486019"/>
            <a:ext cx="936671" cy="623725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/>
          <p:cNvCxnSpPr/>
          <p:nvPr/>
        </p:nvCxnSpPr>
        <p:spPr bwMode="auto">
          <a:xfrm flipH="1">
            <a:off x="3744184" y="4560078"/>
            <a:ext cx="765066" cy="585655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5063387" y="4742321"/>
            <a:ext cx="1637641" cy="1044127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4683315" y="4501977"/>
            <a:ext cx="2913639" cy="240344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Rectangle 2"/>
          <p:cNvSpPr/>
          <p:nvPr/>
        </p:nvSpPr>
        <p:spPr>
          <a:xfrm>
            <a:off x="242051" y="6428372"/>
            <a:ext cx="850750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10"/>
              </a:rPr>
              <a:t>en.wikipedia.org/wiki/</a:t>
            </a:r>
            <a:r>
              <a:rPr lang="en-US" sz="2000" dirty="0" err="1" smtClean="0">
                <a:hlinkClick r:id="rId10"/>
              </a:rPr>
              <a:t>Hyperlink_cinema</a:t>
            </a:r>
            <a:r>
              <a:rPr lang="en-US" sz="2000" dirty="0" smtClean="0"/>
              <a:t> for info on hyperlink cinema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324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1" name="Straight Arrow Connector 10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33" name="Flowchart: Terminator 32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25" name="Flowchart: Terminator 24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6" name="Flowchart: Terminator 25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Flowchart: Terminator 44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55" name="Straight Arrow Connector 5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6" name="Straight Arrow Connector 5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60" name="Straight Arrow Connector 59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1232240" y="6438700"/>
            <a:ext cx="650805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This pattern sequence for </a:t>
            </a:r>
            <a:r>
              <a:rPr lang="en-US" sz="2000" i="1" dirty="0" smtClean="0"/>
              <a:t>Broker</a:t>
            </a:r>
            <a:r>
              <a:rPr lang="en-US" sz="2000" dirty="0" smtClean="0"/>
              <a:t> is not comprehensive</a:t>
            </a:r>
            <a:endParaRPr lang="en-US" sz="2000" u="non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99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86551" y="6438700"/>
            <a:ext cx="900313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posa1.blogspot.com/2008/05/layered-architecture-pattern.html</a:t>
            </a:r>
            <a:r>
              <a:rPr lang="en-US" sz="2000" dirty="0" smtClean="0"/>
              <a:t> has </a:t>
            </a:r>
            <a:r>
              <a:rPr lang="en-US" sz="2000" dirty="0"/>
              <a:t>more info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3772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57965" y="6438700"/>
            <a:ext cx="901360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schmidt/PDF/wrapper-facade.pdf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6390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206190" y="6438700"/>
            <a:ext cx="873167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schmidt/PDF/Reactor.pdf</a:t>
            </a:r>
            <a:r>
              <a:rPr lang="en-US" sz="2000" dirty="0" smtClean="0"/>
              <a:t> for </a:t>
            </a:r>
            <a:r>
              <a:rPr lang="en-US" sz="2000" i="1" dirty="0" smtClean="0"/>
              <a:t>Reactor</a:t>
            </a:r>
            <a:r>
              <a:rPr lang="en-US" sz="2000" dirty="0" smtClean="0"/>
              <a:t> pattern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36955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53790" y="6444402"/>
            <a:ext cx="900056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schmidt/PDF/Acc-Con.pdf</a:t>
            </a:r>
            <a:r>
              <a:rPr lang="en-US" sz="2000" dirty="0" smtClean="0"/>
              <a:t> has </a:t>
            </a:r>
            <a:r>
              <a:rPr lang="en-US" sz="2000" i="1" dirty="0" smtClean="0"/>
              <a:t>Acceptor-Connector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596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152400" y="6438700"/>
            <a:ext cx="883920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schmidt/PDF/HS-HA.pdf</a:t>
            </a:r>
            <a:r>
              <a:rPr lang="en-US" sz="2000" dirty="0" smtClean="0"/>
              <a:t> has </a:t>
            </a:r>
            <a:r>
              <a:rPr lang="en-US" sz="2000" i="1" dirty="0" smtClean="0"/>
              <a:t>Half-Sync/Half-</a:t>
            </a:r>
            <a:r>
              <a:rPr lang="en-US" sz="2000" i="1" dirty="0" err="1" smtClean="0"/>
              <a:t>Async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5226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3631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Collections of stand-alone patterns have certainly been used 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are social, however, &amp; like to work together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commonly form </a:t>
            </a:r>
            <a:r>
              <a:rPr lang="en-US" sz="2000" dirty="0"/>
              <a:t>the following </a:t>
            </a:r>
            <a:r>
              <a:rPr lang="en-US" sz="2000" dirty="0" smtClean="0"/>
              <a:t>types </a:t>
            </a:r>
            <a:r>
              <a:rPr lang="en-US" sz="2000" dirty="0"/>
              <a:t>of </a:t>
            </a:r>
            <a:r>
              <a:rPr lang="en-US" sz="2000" dirty="0" smtClean="0"/>
              <a:t>relationships:</a:t>
            </a:r>
            <a:endParaRPr lang="en-US" sz="2000" dirty="0"/>
          </a:p>
          <a:p>
            <a:pPr marL="514350" lvl="1" indent="-341313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dirty="0" smtClean="0"/>
              <a:t>Patterns complements</a:t>
            </a:r>
            <a:r>
              <a:rPr lang="en-US" sz="2000" dirty="0" smtClean="0"/>
              <a:t>, where                                                                             </a:t>
            </a:r>
          </a:p>
          <a:p>
            <a:pPr marL="746125" lvl="2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 pattern provides missing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ingredient needed by another</a:t>
            </a:r>
          </a:p>
          <a:p>
            <a:pPr marL="746125" lvl="2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one pattern contrasts with another </a:t>
            </a:r>
            <a:br>
              <a:rPr lang="en-US" sz="2000" dirty="0" smtClean="0"/>
            </a:br>
            <a:r>
              <a:rPr lang="en-US" sz="2000" dirty="0" smtClean="0"/>
              <a:t>to provide an alternative solution </a:t>
            </a:r>
            <a:br>
              <a:rPr lang="en-US" sz="2000" dirty="0" smtClean="0"/>
            </a:br>
            <a:r>
              <a:rPr lang="en-US" sz="2000" dirty="0" smtClean="0"/>
              <a:t>to a related design problem</a:t>
            </a:r>
          </a:p>
        </p:txBody>
      </p:sp>
      <p:pic>
        <p:nvPicPr>
          <p:cNvPr id="6" name="Picture 15" descr="http://farm5.staticflickr.com/4108/4846712316_b9d7c897a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34" y="4321744"/>
            <a:ext cx="2226376" cy="17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7285935" y="4167405"/>
            <a:ext cx="1653596" cy="2028766"/>
            <a:chOff x="6866779" y="3589125"/>
            <a:chExt cx="1739900" cy="2219325"/>
          </a:xfrm>
        </p:grpSpPr>
        <p:graphicFrame>
          <p:nvGraphicFramePr>
            <p:cNvPr id="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1860772"/>
                </p:ext>
              </p:extLst>
            </p:nvPr>
          </p:nvGraphicFramePr>
          <p:xfrm>
            <a:off x="6866779" y="3589125"/>
            <a:ext cx="173990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360" name="Visio" r:id="rId5" imgW="2777831" imgH="3692304" progId="Visio.Drawing.11">
                    <p:embed/>
                  </p:oleObj>
                </mc:Choice>
                <mc:Fallback>
                  <p:oleObj name="Visio" r:id="rId5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6779" y="3589125"/>
                          <a:ext cx="173990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Flowchart: Connector 8"/>
            <p:cNvSpPr>
              <a:spLocks noChangeAspect="1"/>
            </p:cNvSpPr>
            <p:nvPr/>
          </p:nvSpPr>
          <p:spPr bwMode="auto">
            <a:xfrm>
              <a:off x="7197399" y="3967343"/>
              <a:ext cx="349235" cy="337649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55836" y="4170381"/>
            <a:ext cx="1587210" cy="2028766"/>
            <a:chOff x="591774" y="3722688"/>
            <a:chExt cx="1670050" cy="2219325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6290689"/>
                </p:ext>
              </p:extLst>
            </p:nvPr>
          </p:nvGraphicFramePr>
          <p:xfrm>
            <a:off x="591774" y="3722688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361" name="Visio" r:id="rId7" imgW="2777831" imgH="3692304" progId="Visio.Drawing.11">
                    <p:embed/>
                  </p:oleObj>
                </mc:Choice>
                <mc:Fallback>
                  <p:oleObj name="Visio" r:id="rId7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774" y="3722688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Flowchart: Connector 11"/>
            <p:cNvSpPr>
              <a:spLocks noChangeAspect="1"/>
            </p:cNvSpPr>
            <p:nvPr/>
          </p:nvSpPr>
          <p:spPr bwMode="auto">
            <a:xfrm>
              <a:off x="1529368" y="5278557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898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496242" y="6438700"/>
            <a:ext cx="82146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www.dre.vanderbilt.edu/~</a:t>
            </a:r>
            <a:r>
              <a:rPr lang="en-US" sz="2000" dirty="0" smtClean="0">
                <a:hlinkClick r:id="rId4"/>
              </a:rPr>
              <a:t>schmidt/PDF/monitor.pdf</a:t>
            </a:r>
            <a:r>
              <a:rPr lang="en-US" sz="2000" dirty="0" smtClean="0"/>
              <a:t> for </a:t>
            </a:r>
            <a:r>
              <a:rPr lang="en-US" sz="2000" i="1" dirty="0" smtClean="0"/>
              <a:t>Monitor Object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1643128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7" name="Rounded Rectangle 66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1" name="Flowchart: Terminator 70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7" name="Flowchart: Terminator 76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8" name="Straight Arrow Connector 77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0" name="Flowchart: Terminator 79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1" name="Flowchart: Terminator 80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2" name="Straight Arrow Connector 81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5" name="Flowchart: Terminator 84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6" name="Straight Arrow Connector 85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1" name="Right Arrow 90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3" name="Rectangle 4"/>
          <p:cNvSpPr>
            <a:spLocks noChangeArrowheads="1"/>
          </p:cNvSpPr>
          <p:nvPr/>
        </p:nvSpPr>
        <p:spPr bwMode="auto">
          <a:xfrm>
            <a:off x="356339" y="6469291"/>
            <a:ext cx="845672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Strategy_pattern</a:t>
            </a:r>
            <a:r>
              <a:rPr lang="en-US" sz="2000" dirty="0" smtClean="0"/>
              <a:t> has </a:t>
            </a:r>
            <a:r>
              <a:rPr lang="en-US" sz="2000" dirty="0"/>
              <a:t>more </a:t>
            </a:r>
            <a:r>
              <a:rPr lang="en-US" sz="2000" dirty="0" smtClean="0"/>
              <a:t>on the </a:t>
            </a:r>
            <a:r>
              <a:rPr lang="en-US" sz="2000" i="1" dirty="0" smtClean="0"/>
              <a:t>Strategy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8787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7005" y="6445885"/>
            <a:ext cx="913130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Abstract_factory_pattern</a:t>
            </a:r>
            <a:r>
              <a:rPr lang="en-US" sz="2000" dirty="0" smtClean="0"/>
              <a:t> for </a:t>
            </a:r>
            <a:r>
              <a:rPr lang="en-US" sz="2000" i="1" dirty="0" smtClean="0"/>
              <a:t>Abstract Factory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2416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655261" y="6438699"/>
            <a:ext cx="775960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www.dre.vanderbilt.edu/~</a:t>
            </a:r>
            <a:r>
              <a:rPr lang="en-US" sz="2000" dirty="0" smtClean="0">
                <a:hlinkClick r:id="rId4"/>
              </a:rPr>
              <a:t>schmidt/PDF/Svc-Conf.pdf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4379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/>
          <p:cNvSpPr/>
          <p:nvPr/>
        </p:nvSpPr>
        <p:spPr bwMode="auto">
          <a:xfrm>
            <a:off x="12700" y="637439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" y="962189"/>
            <a:ext cx="88840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sequence are arranged </a:t>
            </a:r>
            <a:r>
              <a:rPr lang="en-US" sz="2000" dirty="0"/>
              <a:t>in an order that captures the evolution of a system &amp; achieves a particular design outcome</a:t>
            </a:r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64" name="Group 63"/>
          <p:cNvGrpSpPr/>
          <p:nvPr/>
        </p:nvGrpSpPr>
        <p:grpSpPr>
          <a:xfrm>
            <a:off x="-27604" y="2005198"/>
            <a:ext cx="8590550" cy="1165747"/>
            <a:chOff x="-262721" y="476250"/>
            <a:chExt cx="7808089" cy="3286125"/>
          </a:xfrm>
        </p:grpSpPr>
        <p:sp>
          <p:nvSpPr>
            <p:cNvPr id="65" name="Rounded Rectangle 64"/>
            <p:cNvSpPr/>
            <p:nvPr/>
          </p:nvSpPr>
          <p:spPr bwMode="auto">
            <a:xfrm>
              <a:off x="-214488" y="622935"/>
              <a:ext cx="7759856" cy="3053080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-262721" y="476250"/>
              <a:ext cx="613461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 bwMode="auto">
          <a:xfrm flipH="1">
            <a:off x="159133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Flowchart: Terminator 69"/>
          <p:cNvSpPr/>
          <p:nvPr/>
        </p:nvSpPr>
        <p:spPr bwMode="auto">
          <a:xfrm>
            <a:off x="919816" y="1823300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193414" y="1821716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sp>
        <p:nvSpPr>
          <p:cNvPr id="72" name="Flowchart: Terminator 71"/>
          <p:cNvSpPr/>
          <p:nvPr/>
        </p:nvSpPr>
        <p:spPr bwMode="auto">
          <a:xfrm>
            <a:off x="2008963" y="2903946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3" name="Flowchart: Terminator 72"/>
          <p:cNvSpPr/>
          <p:nvPr/>
        </p:nvSpPr>
        <p:spPr bwMode="auto">
          <a:xfrm>
            <a:off x="5157125" y="1812122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74" name="Flowchart: Terminator 73"/>
          <p:cNvSpPr/>
          <p:nvPr/>
        </p:nvSpPr>
        <p:spPr bwMode="auto">
          <a:xfrm>
            <a:off x="3784162" y="1823300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6747873" y="1802597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76" name="Flowchart: Terminator 75"/>
          <p:cNvSpPr/>
          <p:nvPr/>
        </p:nvSpPr>
        <p:spPr bwMode="auto">
          <a:xfrm>
            <a:off x="7068837" y="290026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7" name="Straight Arrow Connector 76"/>
          <p:cNvCxnSpPr/>
          <p:nvPr/>
        </p:nvCxnSpPr>
        <p:spPr bwMode="auto">
          <a:xfrm flipH="1">
            <a:off x="3579227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5142434" y="3138176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9" name="Flowchart: Terminator 78"/>
          <p:cNvSpPr/>
          <p:nvPr/>
        </p:nvSpPr>
        <p:spPr bwMode="auto">
          <a:xfrm>
            <a:off x="5505630" y="2900701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80" name="Flowchart: Terminator 79"/>
          <p:cNvSpPr/>
          <p:nvPr/>
        </p:nvSpPr>
        <p:spPr bwMode="auto">
          <a:xfrm>
            <a:off x="3962274" y="2900268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81" name="Straight Arrow Connector 80"/>
          <p:cNvCxnSpPr/>
          <p:nvPr/>
        </p:nvCxnSpPr>
        <p:spPr bwMode="auto">
          <a:xfrm flipH="1">
            <a:off x="6668524" y="3138176"/>
            <a:ext cx="28744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flipH="1">
            <a:off x="1982584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3" name="Straight Arrow Connector 82"/>
          <p:cNvCxnSpPr/>
          <p:nvPr/>
        </p:nvCxnSpPr>
        <p:spPr bwMode="auto">
          <a:xfrm flipH="1">
            <a:off x="647107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4" name="Flowchart: Terminator 83"/>
          <p:cNvSpPr/>
          <p:nvPr/>
        </p:nvSpPr>
        <p:spPr bwMode="auto">
          <a:xfrm>
            <a:off x="610469" y="2900701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5" name="Straight Arrow Connector 84"/>
          <p:cNvCxnSpPr/>
          <p:nvPr/>
        </p:nvCxnSpPr>
        <p:spPr bwMode="auto">
          <a:xfrm flipH="1" flipV="1">
            <a:off x="8127299" y="3138176"/>
            <a:ext cx="143722" cy="157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flipH="1">
            <a:off x="3560325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4890701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flipH="1">
            <a:off x="6539292" y="205657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59" y="3702826"/>
            <a:ext cx="4420410" cy="2735873"/>
          </a:xfrm>
          <a:prstGeom prst="rect">
            <a:avLst/>
          </a:prstGeom>
        </p:spPr>
      </p:pic>
      <p:sp>
        <p:nvSpPr>
          <p:cNvPr id="90" name="Right Arrow 89"/>
          <p:cNvSpPr/>
          <p:nvPr/>
        </p:nvSpPr>
        <p:spPr bwMode="auto">
          <a:xfrm rot="2443435">
            <a:off x="1626685" y="3724951"/>
            <a:ext cx="684998" cy="36259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28375" y="6440694"/>
            <a:ext cx="9096376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Broker </a:t>
            </a:r>
            <a:r>
              <a:rPr lang="en-US" dirty="0" err="1" smtClean="0"/>
              <a:t>Revisited:</a:t>
            </a:r>
            <a:r>
              <a:rPr lang="en-US" dirty="0" err="1" smtClean="0">
                <a:hlinkClick r:id="rId4"/>
              </a:rPr>
              <a:t>www.kircher-schwanninger.de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michael</a:t>
            </a:r>
            <a:r>
              <a:rPr lang="en-US" dirty="0" smtClean="0">
                <a:hlinkClick r:id="rId4"/>
              </a:rPr>
              <a:t>/publications/BrokerRevisited.pdf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38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rgbClr val="00B050"/>
                </a:solidFill>
              </a:rPr>
              <a:t>The patterns in a pattern </a:t>
            </a:r>
            <a:r>
              <a:rPr lang="en-US" sz="2000" dirty="0">
                <a:solidFill>
                  <a:srgbClr val="00B050"/>
                </a:solidFill>
              </a:rPr>
              <a:t>language </a:t>
            </a:r>
            <a:r>
              <a:rPr lang="en-US" sz="2000" dirty="0" smtClean="0">
                <a:solidFill>
                  <a:srgbClr val="00B050"/>
                </a:solidFill>
              </a:rPr>
              <a:t>build </a:t>
            </a:r>
            <a:r>
              <a:rPr lang="en-US" sz="2000" dirty="0">
                <a:solidFill>
                  <a:srgbClr val="00B050"/>
                </a:solidFill>
              </a:rPr>
              <a:t>on each other to </a:t>
            </a:r>
            <a:r>
              <a:rPr lang="en-US" sz="2000" dirty="0" smtClean="0">
                <a:solidFill>
                  <a:srgbClr val="00B050"/>
                </a:solidFill>
              </a:rPr>
              <a:t>help generate </a:t>
            </a:r>
            <a:r>
              <a:rPr lang="en-US" sz="2000" dirty="0">
                <a:solidFill>
                  <a:srgbClr val="00B050"/>
                </a:solidFill>
              </a:rPr>
              <a:t>a </a:t>
            </a:r>
            <a:r>
              <a:rPr lang="en-US" sz="2000" dirty="0" smtClean="0">
                <a:solidFill>
                  <a:srgbClr val="00B050"/>
                </a:solidFill>
              </a:rPr>
              <a:t>system by documenting </a:t>
            </a:r>
            <a:r>
              <a:rPr lang="en-US" sz="2000" dirty="0">
                <a:solidFill>
                  <a:srgbClr val="00B050"/>
                </a:solidFill>
              </a:rPr>
              <a:t>a successive progression of design </a:t>
            </a:r>
            <a:r>
              <a:rPr lang="en-US" sz="2000" dirty="0" smtClean="0">
                <a:solidFill>
                  <a:srgbClr val="00B050"/>
                </a:solidFill>
              </a:rPr>
              <a:t>decisions, transformations, &amp; </a:t>
            </a:r>
            <a:r>
              <a:rPr lang="en-US" sz="2000" i="1" dirty="0" smtClean="0">
                <a:solidFill>
                  <a:srgbClr val="00B050"/>
                </a:solidFill>
              </a:rPr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75862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88489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66541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66383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56976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586402" y="415735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537595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514116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3318232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449967" y="391888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513791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513748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475900" y="415543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412928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6881111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3022" name="Freeform 43021"/>
          <p:cNvSpPr/>
          <p:nvPr/>
        </p:nvSpPr>
        <p:spPr bwMode="auto">
          <a:xfrm>
            <a:off x="2293929" y="4156693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lowchart: Terminator 44"/>
          <p:cNvSpPr/>
          <p:nvPr/>
        </p:nvSpPr>
        <p:spPr bwMode="auto">
          <a:xfrm>
            <a:off x="428636" y="578534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78092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77571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52444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417474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77503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78737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56984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1259135" y="6438700"/>
            <a:ext cx="650805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This pattern language for </a:t>
            </a:r>
            <a:r>
              <a:rPr lang="en-US" sz="2000" i="1" dirty="0" smtClean="0"/>
              <a:t>Broker</a:t>
            </a:r>
            <a:r>
              <a:rPr lang="en-US" sz="2000" dirty="0" smtClean="0"/>
              <a:t> is not comprehensive</a:t>
            </a:r>
            <a:endParaRPr lang="en-US" sz="2000" u="none" dirty="0"/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57603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5619397" y="332742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387062" y="451880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3687301" y="390861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6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</a:t>
            </a:r>
            <a:r>
              <a:rPr lang="en-US" sz="2000" dirty="0"/>
              <a:t>language </a:t>
            </a:r>
            <a:r>
              <a:rPr lang="en-US" sz="2000" dirty="0" smtClean="0"/>
              <a:t>build </a:t>
            </a:r>
            <a:r>
              <a:rPr lang="en-US" sz="2000" dirty="0"/>
              <a:t>on each other to </a:t>
            </a:r>
            <a:r>
              <a:rPr lang="en-US" sz="2000" dirty="0" smtClean="0"/>
              <a:t>help generate </a:t>
            </a:r>
            <a:r>
              <a:rPr lang="en-US" sz="2000" dirty="0"/>
              <a:t>a </a:t>
            </a:r>
            <a:r>
              <a:rPr lang="en-US" sz="2000" dirty="0" smtClean="0"/>
              <a:t>system by documenting </a:t>
            </a:r>
            <a:r>
              <a:rPr lang="en-US" sz="2000" dirty="0"/>
              <a:t>a successive progression of design </a:t>
            </a:r>
            <a:r>
              <a:rPr lang="en-US" sz="2000" dirty="0" smtClean="0"/>
              <a:t>decisions, transformations, &amp; </a:t>
            </a:r>
            <a:r>
              <a:rPr lang="en-US" sz="2000" i="1" dirty="0" smtClean="0"/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75862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88489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66541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66383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56976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586402" y="415735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537595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514116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3318704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449967" y="391888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513791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513748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475900" y="415543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412928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Flowchart: Terminator 44"/>
          <p:cNvSpPr/>
          <p:nvPr/>
        </p:nvSpPr>
        <p:spPr bwMode="auto">
          <a:xfrm>
            <a:off x="428636" y="578534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78092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77571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52444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417474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77503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78737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56984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57603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5619397" y="332742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54" name="Flowchart: Terminator 53"/>
          <p:cNvSpPr/>
          <p:nvPr/>
        </p:nvSpPr>
        <p:spPr bwMode="auto">
          <a:xfrm>
            <a:off x="5387062" y="451880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2" name="Freeform 1"/>
          <p:cNvSpPr/>
          <p:nvPr/>
        </p:nvSpPr>
        <p:spPr bwMode="auto">
          <a:xfrm>
            <a:off x="376511" y="2707339"/>
            <a:ext cx="8155910" cy="2850776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280239 w 8436149"/>
              <a:gd name="connsiteY0" fmla="*/ 17929 h 2850776"/>
              <a:gd name="connsiteX1" fmla="*/ 7989886 w 8436149"/>
              <a:gd name="connsiteY1" fmla="*/ 0 h 2850776"/>
              <a:gd name="connsiteX2" fmla="*/ 8433640 w 8436149"/>
              <a:gd name="connsiteY2" fmla="*/ 372035 h 2850776"/>
              <a:gd name="connsiteX3" fmla="*/ 8034709 w 8436149"/>
              <a:gd name="connsiteY3" fmla="*/ 690282 h 2850776"/>
              <a:gd name="connsiteX4" fmla="*/ 620904 w 8436149"/>
              <a:gd name="connsiteY4" fmla="*/ 654426 h 2850776"/>
              <a:gd name="connsiteX5" fmla="*/ 396780 w 8436149"/>
              <a:gd name="connsiteY5" fmla="*/ 681317 h 2850776"/>
              <a:gd name="connsiteX6" fmla="*/ 405745 w 8436149"/>
              <a:gd name="connsiteY6" fmla="*/ 2850776 h 2850776"/>
              <a:gd name="connsiteX0" fmla="*/ 294554 w 8450464"/>
              <a:gd name="connsiteY0" fmla="*/ 17929 h 2850776"/>
              <a:gd name="connsiteX1" fmla="*/ 8004201 w 8450464"/>
              <a:gd name="connsiteY1" fmla="*/ 0 h 2850776"/>
              <a:gd name="connsiteX2" fmla="*/ 8447955 w 8450464"/>
              <a:gd name="connsiteY2" fmla="*/ 372035 h 2850776"/>
              <a:gd name="connsiteX3" fmla="*/ 8049024 w 8450464"/>
              <a:gd name="connsiteY3" fmla="*/ 690282 h 2850776"/>
              <a:gd name="connsiteX4" fmla="*/ 635219 w 8450464"/>
              <a:gd name="connsiteY4" fmla="*/ 654426 h 2850776"/>
              <a:gd name="connsiteX5" fmla="*/ 366272 w 8450464"/>
              <a:gd name="connsiteY5" fmla="*/ 1004046 h 2850776"/>
              <a:gd name="connsiteX6" fmla="*/ 420060 w 8450464"/>
              <a:gd name="connsiteY6" fmla="*/ 2850776 h 2850776"/>
              <a:gd name="connsiteX0" fmla="*/ 235645 w 8391555"/>
              <a:gd name="connsiteY0" fmla="*/ 17929 h 2850776"/>
              <a:gd name="connsiteX1" fmla="*/ 7945292 w 8391555"/>
              <a:gd name="connsiteY1" fmla="*/ 0 h 2850776"/>
              <a:gd name="connsiteX2" fmla="*/ 8389046 w 8391555"/>
              <a:gd name="connsiteY2" fmla="*/ 372035 h 2850776"/>
              <a:gd name="connsiteX3" fmla="*/ 7990115 w 8391555"/>
              <a:gd name="connsiteY3" fmla="*/ 690282 h 2850776"/>
              <a:gd name="connsiteX4" fmla="*/ 576310 w 8391555"/>
              <a:gd name="connsiteY4" fmla="*/ 654426 h 2850776"/>
              <a:gd name="connsiteX5" fmla="*/ 307363 w 8391555"/>
              <a:gd name="connsiteY5" fmla="*/ 1004046 h 2850776"/>
              <a:gd name="connsiteX6" fmla="*/ 361151 w 8391555"/>
              <a:gd name="connsiteY6" fmla="*/ 2850776 h 2850776"/>
              <a:gd name="connsiteX0" fmla="*/ 274478 w 8430388"/>
              <a:gd name="connsiteY0" fmla="*/ 17929 h 2850776"/>
              <a:gd name="connsiteX1" fmla="*/ 7984125 w 8430388"/>
              <a:gd name="connsiteY1" fmla="*/ 0 h 2850776"/>
              <a:gd name="connsiteX2" fmla="*/ 8427879 w 8430388"/>
              <a:gd name="connsiteY2" fmla="*/ 372035 h 2850776"/>
              <a:gd name="connsiteX3" fmla="*/ 8028948 w 8430388"/>
              <a:gd name="connsiteY3" fmla="*/ 690282 h 2850776"/>
              <a:gd name="connsiteX4" fmla="*/ 615143 w 8430388"/>
              <a:gd name="connsiteY4" fmla="*/ 654426 h 2850776"/>
              <a:gd name="connsiteX5" fmla="*/ 399984 w 8430388"/>
              <a:gd name="connsiteY5" fmla="*/ 2850776 h 2850776"/>
              <a:gd name="connsiteX0" fmla="*/ 396448 w 8552358"/>
              <a:gd name="connsiteY0" fmla="*/ 17929 h 2850776"/>
              <a:gd name="connsiteX1" fmla="*/ 8106095 w 8552358"/>
              <a:gd name="connsiteY1" fmla="*/ 0 h 2850776"/>
              <a:gd name="connsiteX2" fmla="*/ 8549849 w 8552358"/>
              <a:gd name="connsiteY2" fmla="*/ 372035 h 2850776"/>
              <a:gd name="connsiteX3" fmla="*/ 8150918 w 8552358"/>
              <a:gd name="connsiteY3" fmla="*/ 690282 h 2850776"/>
              <a:gd name="connsiteX4" fmla="*/ 566784 w 8552358"/>
              <a:gd name="connsiteY4" fmla="*/ 690285 h 2850776"/>
              <a:gd name="connsiteX5" fmla="*/ 521954 w 8552358"/>
              <a:gd name="connsiteY5" fmla="*/ 2850776 h 2850776"/>
              <a:gd name="connsiteX0" fmla="*/ 396448 w 8552358"/>
              <a:gd name="connsiteY0" fmla="*/ 17929 h 2850776"/>
              <a:gd name="connsiteX1" fmla="*/ 8106095 w 8552358"/>
              <a:gd name="connsiteY1" fmla="*/ 0 h 2850776"/>
              <a:gd name="connsiteX2" fmla="*/ 8549849 w 8552358"/>
              <a:gd name="connsiteY2" fmla="*/ 372035 h 2850776"/>
              <a:gd name="connsiteX3" fmla="*/ 8150918 w 8552358"/>
              <a:gd name="connsiteY3" fmla="*/ 690282 h 2850776"/>
              <a:gd name="connsiteX4" fmla="*/ 566784 w 8552358"/>
              <a:gd name="connsiteY4" fmla="*/ 690285 h 2850776"/>
              <a:gd name="connsiteX5" fmla="*/ 521954 w 8552358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70336 w 8155910"/>
              <a:gd name="connsiteY4" fmla="*/ 690285 h 2850776"/>
              <a:gd name="connsiteX5" fmla="*/ 125506 w 8155910"/>
              <a:gd name="connsiteY5" fmla="*/ 2850776 h 2850776"/>
              <a:gd name="connsiteX0" fmla="*/ 239952 w 8395862"/>
              <a:gd name="connsiteY0" fmla="*/ 17929 h 2850776"/>
              <a:gd name="connsiteX1" fmla="*/ 7949599 w 8395862"/>
              <a:gd name="connsiteY1" fmla="*/ 0 h 2850776"/>
              <a:gd name="connsiteX2" fmla="*/ 8393353 w 8395862"/>
              <a:gd name="connsiteY2" fmla="*/ 372035 h 2850776"/>
              <a:gd name="connsiteX3" fmla="*/ 7994422 w 8395862"/>
              <a:gd name="connsiteY3" fmla="*/ 690282 h 2850776"/>
              <a:gd name="connsiteX4" fmla="*/ 607513 w 8395862"/>
              <a:gd name="connsiteY4" fmla="*/ 618567 h 2850776"/>
              <a:gd name="connsiteX5" fmla="*/ 410288 w 8395862"/>
              <a:gd name="connsiteY5" fmla="*/ 690285 h 2850776"/>
              <a:gd name="connsiteX6" fmla="*/ 365458 w 8395862"/>
              <a:gd name="connsiteY6" fmla="*/ 2850776 h 2850776"/>
              <a:gd name="connsiteX0" fmla="*/ 341250 w 8497160"/>
              <a:gd name="connsiteY0" fmla="*/ 17929 h 2850776"/>
              <a:gd name="connsiteX1" fmla="*/ 8050897 w 8497160"/>
              <a:gd name="connsiteY1" fmla="*/ 0 h 2850776"/>
              <a:gd name="connsiteX2" fmla="*/ 8494651 w 8497160"/>
              <a:gd name="connsiteY2" fmla="*/ 372035 h 2850776"/>
              <a:gd name="connsiteX3" fmla="*/ 8095720 w 8497160"/>
              <a:gd name="connsiteY3" fmla="*/ 690282 h 2850776"/>
              <a:gd name="connsiteX4" fmla="*/ 708811 w 8497160"/>
              <a:gd name="connsiteY4" fmla="*/ 618567 h 2850776"/>
              <a:gd name="connsiteX5" fmla="*/ 224716 w 8497160"/>
              <a:gd name="connsiteY5" fmla="*/ 1846732 h 2850776"/>
              <a:gd name="connsiteX6" fmla="*/ 466756 w 8497160"/>
              <a:gd name="connsiteY6" fmla="*/ 2850776 h 2850776"/>
              <a:gd name="connsiteX0" fmla="*/ 447807 w 8603717"/>
              <a:gd name="connsiteY0" fmla="*/ 17929 h 2850776"/>
              <a:gd name="connsiteX1" fmla="*/ 8157454 w 8603717"/>
              <a:gd name="connsiteY1" fmla="*/ 0 h 2850776"/>
              <a:gd name="connsiteX2" fmla="*/ 8601208 w 8603717"/>
              <a:gd name="connsiteY2" fmla="*/ 372035 h 2850776"/>
              <a:gd name="connsiteX3" fmla="*/ 8202277 w 8603717"/>
              <a:gd name="connsiteY3" fmla="*/ 690282 h 2850776"/>
              <a:gd name="connsiteX4" fmla="*/ 645038 w 8603717"/>
              <a:gd name="connsiteY4" fmla="*/ 618567 h 2850776"/>
              <a:gd name="connsiteX5" fmla="*/ 331273 w 8603717"/>
              <a:gd name="connsiteY5" fmla="*/ 1846732 h 2850776"/>
              <a:gd name="connsiteX6" fmla="*/ 573313 w 8603717"/>
              <a:gd name="connsiteY6" fmla="*/ 2850776 h 2850776"/>
              <a:gd name="connsiteX0" fmla="*/ 176372 w 8332282"/>
              <a:gd name="connsiteY0" fmla="*/ 17929 h 2850776"/>
              <a:gd name="connsiteX1" fmla="*/ 7886019 w 8332282"/>
              <a:gd name="connsiteY1" fmla="*/ 0 h 2850776"/>
              <a:gd name="connsiteX2" fmla="*/ 8329773 w 8332282"/>
              <a:gd name="connsiteY2" fmla="*/ 372035 h 2850776"/>
              <a:gd name="connsiteX3" fmla="*/ 7930842 w 8332282"/>
              <a:gd name="connsiteY3" fmla="*/ 690282 h 2850776"/>
              <a:gd name="connsiteX4" fmla="*/ 373603 w 8332282"/>
              <a:gd name="connsiteY4" fmla="*/ 618567 h 2850776"/>
              <a:gd name="connsiteX5" fmla="*/ 59838 w 8332282"/>
              <a:gd name="connsiteY5" fmla="*/ 1846732 h 2850776"/>
              <a:gd name="connsiteX6" fmla="*/ 301878 w 8332282"/>
              <a:gd name="connsiteY6" fmla="*/ 2850776 h 2850776"/>
              <a:gd name="connsiteX0" fmla="*/ 176372 w 8332282"/>
              <a:gd name="connsiteY0" fmla="*/ 17929 h 2850776"/>
              <a:gd name="connsiteX1" fmla="*/ 7886019 w 8332282"/>
              <a:gd name="connsiteY1" fmla="*/ 0 h 2850776"/>
              <a:gd name="connsiteX2" fmla="*/ 8329773 w 8332282"/>
              <a:gd name="connsiteY2" fmla="*/ 372035 h 2850776"/>
              <a:gd name="connsiteX3" fmla="*/ 7930842 w 8332282"/>
              <a:gd name="connsiteY3" fmla="*/ 690282 h 2850776"/>
              <a:gd name="connsiteX4" fmla="*/ 373603 w 8332282"/>
              <a:gd name="connsiteY4" fmla="*/ 618567 h 2850776"/>
              <a:gd name="connsiteX5" fmla="*/ 59838 w 8332282"/>
              <a:gd name="connsiteY5" fmla="*/ 1846732 h 2850776"/>
              <a:gd name="connsiteX6" fmla="*/ 301878 w 8332282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293182 w 8251861"/>
              <a:gd name="connsiteY4" fmla="*/ 618567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589017 w 8251861"/>
              <a:gd name="connsiteY4" fmla="*/ 537884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589017 w 8251861"/>
              <a:gd name="connsiteY4" fmla="*/ 537884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41564 w 8197474"/>
              <a:gd name="connsiteY0" fmla="*/ 17929 h 2850776"/>
              <a:gd name="connsiteX1" fmla="*/ 7751211 w 8197474"/>
              <a:gd name="connsiteY1" fmla="*/ 0 h 2850776"/>
              <a:gd name="connsiteX2" fmla="*/ 8194965 w 8197474"/>
              <a:gd name="connsiteY2" fmla="*/ 372035 h 2850776"/>
              <a:gd name="connsiteX3" fmla="*/ 7796034 w 8197474"/>
              <a:gd name="connsiteY3" fmla="*/ 690282 h 2850776"/>
              <a:gd name="connsiteX4" fmla="*/ 534630 w 8197474"/>
              <a:gd name="connsiteY4" fmla="*/ 537884 h 2850776"/>
              <a:gd name="connsiteX5" fmla="*/ 77430 w 8197474"/>
              <a:gd name="connsiteY5" fmla="*/ 1129556 h 2850776"/>
              <a:gd name="connsiteX6" fmla="*/ 167070 w 8197474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35866 w 8155910"/>
              <a:gd name="connsiteY5" fmla="*/ 1129556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25514 w 8155910"/>
              <a:gd name="connsiteY5" fmla="*/ 887509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25514 w 8155910"/>
              <a:gd name="connsiteY5" fmla="*/ 887509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16550 w 8155910"/>
              <a:gd name="connsiteY5" fmla="*/ 851650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16550 w 8155910"/>
              <a:gd name="connsiteY5" fmla="*/ 851650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43444 w 8155910"/>
              <a:gd name="connsiteY5" fmla="*/ 788897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277914 w 8155910"/>
              <a:gd name="connsiteY5" fmla="*/ 564779 h 2850776"/>
              <a:gd name="connsiteX6" fmla="*/ 125506 w 8155910"/>
              <a:gd name="connsiteY6" fmla="*/ 2850776 h 2850776"/>
              <a:gd name="connsiteX0" fmla="*/ 163547 w 8319457"/>
              <a:gd name="connsiteY0" fmla="*/ 17929 h 2850776"/>
              <a:gd name="connsiteX1" fmla="*/ 7873194 w 8319457"/>
              <a:gd name="connsiteY1" fmla="*/ 0 h 2850776"/>
              <a:gd name="connsiteX2" fmla="*/ 8316948 w 8319457"/>
              <a:gd name="connsiteY2" fmla="*/ 372035 h 2850776"/>
              <a:gd name="connsiteX3" fmla="*/ 7918017 w 8319457"/>
              <a:gd name="connsiteY3" fmla="*/ 690282 h 2850776"/>
              <a:gd name="connsiteX4" fmla="*/ 656613 w 8319457"/>
              <a:gd name="connsiteY4" fmla="*/ 537884 h 2850776"/>
              <a:gd name="connsiteX5" fmla="*/ 289053 w 8319457"/>
              <a:gd name="connsiteY5" fmla="*/ 2850776 h 2850776"/>
              <a:gd name="connsiteX0" fmla="*/ 291629 w 8447539"/>
              <a:gd name="connsiteY0" fmla="*/ 17929 h 2850776"/>
              <a:gd name="connsiteX1" fmla="*/ 8001276 w 8447539"/>
              <a:gd name="connsiteY1" fmla="*/ 0 h 2850776"/>
              <a:gd name="connsiteX2" fmla="*/ 8445030 w 8447539"/>
              <a:gd name="connsiteY2" fmla="*/ 372035 h 2850776"/>
              <a:gd name="connsiteX3" fmla="*/ 8046099 w 8447539"/>
              <a:gd name="connsiteY3" fmla="*/ 690282 h 2850776"/>
              <a:gd name="connsiteX4" fmla="*/ 596436 w 8447539"/>
              <a:gd name="connsiteY4" fmla="*/ 600637 h 2850776"/>
              <a:gd name="connsiteX5" fmla="*/ 417135 w 844753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36494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36494 h 2850776"/>
              <a:gd name="connsiteX4" fmla="*/ 313771 w 8155910"/>
              <a:gd name="connsiteY4" fmla="*/ 663390 h 2850776"/>
              <a:gd name="connsiteX5" fmla="*/ 125506 w 8155910"/>
              <a:gd name="connsiteY5" fmla="*/ 2850776 h 285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55910" h="2850776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3" y="588682"/>
                  <a:pt x="7754470" y="636494"/>
                </a:cubicBezTo>
                <a:cubicBezTo>
                  <a:pt x="6456830" y="677583"/>
                  <a:pt x="1272991" y="537884"/>
                  <a:pt x="313771" y="663390"/>
                </a:cubicBezTo>
                <a:cubicBezTo>
                  <a:pt x="-276405" y="655920"/>
                  <a:pt x="202081" y="2368924"/>
                  <a:pt x="125506" y="2850776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 flipH="1">
            <a:off x="6881111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0" name="Freeform 59"/>
          <p:cNvSpPr/>
          <p:nvPr/>
        </p:nvSpPr>
        <p:spPr bwMode="auto">
          <a:xfrm>
            <a:off x="2293929" y="4156693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3687301" y="390861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43" name="Line Callout 1 42"/>
          <p:cNvSpPr/>
          <p:nvPr/>
        </p:nvSpPr>
        <p:spPr bwMode="auto">
          <a:xfrm>
            <a:off x="2221522" y="5861303"/>
            <a:ext cx="1379627" cy="400110"/>
          </a:xfrm>
          <a:prstGeom prst="borderCallout1">
            <a:avLst>
              <a:gd name="adj1" fmla="val 79989"/>
              <a:gd name="adj2" fmla="val -461"/>
              <a:gd name="adj3" fmla="val 29702"/>
              <a:gd name="adj4" fmla="val -6307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Simplicity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615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</a:t>
            </a:r>
            <a:r>
              <a:rPr lang="en-US" sz="2000" dirty="0"/>
              <a:t>language </a:t>
            </a:r>
            <a:r>
              <a:rPr lang="en-US" sz="2000" dirty="0" smtClean="0"/>
              <a:t>build </a:t>
            </a:r>
            <a:r>
              <a:rPr lang="en-US" sz="2000" dirty="0"/>
              <a:t>on each other to </a:t>
            </a:r>
            <a:r>
              <a:rPr lang="en-US" sz="2000" dirty="0" smtClean="0"/>
              <a:t>help generate </a:t>
            </a:r>
            <a:r>
              <a:rPr lang="en-US" sz="2000" dirty="0"/>
              <a:t>a </a:t>
            </a:r>
            <a:r>
              <a:rPr lang="en-US" sz="2000" dirty="0" smtClean="0"/>
              <a:t>system by documenting </a:t>
            </a:r>
            <a:r>
              <a:rPr lang="en-US" sz="2000" dirty="0"/>
              <a:t>a successive progression of design </a:t>
            </a:r>
            <a:r>
              <a:rPr lang="en-US" sz="2000" dirty="0" smtClean="0"/>
              <a:t>decisions, transformations, &amp; </a:t>
            </a:r>
            <a:r>
              <a:rPr lang="en-US" sz="2000" i="1" dirty="0" smtClean="0"/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75862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88489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66541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66383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56976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537595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514116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3318704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513791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513748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8412928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Flowchart: Terminator 44"/>
          <p:cNvSpPr/>
          <p:nvPr/>
        </p:nvSpPr>
        <p:spPr bwMode="auto">
          <a:xfrm>
            <a:off x="428636" y="578534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78092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77571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52444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417474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77503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78737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56984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57603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619397" y="332742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9966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5387062" y="451880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376511" y="2689409"/>
            <a:ext cx="8155910" cy="3002170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29553 w 8155910"/>
              <a:gd name="connsiteY4" fmla="*/ 708211 h 2850776"/>
              <a:gd name="connsiteX5" fmla="*/ 125506 w 8155910"/>
              <a:gd name="connsiteY5" fmla="*/ 2850776 h 2850776"/>
              <a:gd name="connsiteX0" fmla="*/ 0 w 8155910"/>
              <a:gd name="connsiteY0" fmla="*/ 17929 h 2187388"/>
              <a:gd name="connsiteX1" fmla="*/ 7709647 w 8155910"/>
              <a:gd name="connsiteY1" fmla="*/ 0 h 2187388"/>
              <a:gd name="connsiteX2" fmla="*/ 8153401 w 8155910"/>
              <a:gd name="connsiteY2" fmla="*/ 372035 h 2187388"/>
              <a:gd name="connsiteX3" fmla="*/ 7754470 w 8155910"/>
              <a:gd name="connsiteY3" fmla="*/ 690282 h 2187388"/>
              <a:gd name="connsiteX4" fmla="*/ 1129553 w 8155910"/>
              <a:gd name="connsiteY4" fmla="*/ 708211 h 2187388"/>
              <a:gd name="connsiteX5" fmla="*/ 1147482 w 8155910"/>
              <a:gd name="connsiteY5" fmla="*/ 2187388 h 2187388"/>
              <a:gd name="connsiteX0" fmla="*/ 0 w 8155910"/>
              <a:gd name="connsiteY0" fmla="*/ 17929 h 1766047"/>
              <a:gd name="connsiteX1" fmla="*/ 7709647 w 8155910"/>
              <a:gd name="connsiteY1" fmla="*/ 0 h 1766047"/>
              <a:gd name="connsiteX2" fmla="*/ 8153401 w 8155910"/>
              <a:gd name="connsiteY2" fmla="*/ 372035 h 1766047"/>
              <a:gd name="connsiteX3" fmla="*/ 7754470 w 8155910"/>
              <a:gd name="connsiteY3" fmla="*/ 690282 h 1766047"/>
              <a:gd name="connsiteX4" fmla="*/ 1129553 w 8155910"/>
              <a:gd name="connsiteY4" fmla="*/ 708211 h 1766047"/>
              <a:gd name="connsiteX5" fmla="*/ 1147482 w 8155910"/>
              <a:gd name="connsiteY5" fmla="*/ 1766047 h 1766047"/>
              <a:gd name="connsiteX0" fmla="*/ 0 w 8155910"/>
              <a:gd name="connsiteY0" fmla="*/ 17929 h 1685365"/>
              <a:gd name="connsiteX1" fmla="*/ 7709647 w 8155910"/>
              <a:gd name="connsiteY1" fmla="*/ 0 h 1685365"/>
              <a:gd name="connsiteX2" fmla="*/ 8153401 w 8155910"/>
              <a:gd name="connsiteY2" fmla="*/ 372035 h 1685365"/>
              <a:gd name="connsiteX3" fmla="*/ 7754470 w 8155910"/>
              <a:gd name="connsiteY3" fmla="*/ 690282 h 1685365"/>
              <a:gd name="connsiteX4" fmla="*/ 1129553 w 8155910"/>
              <a:gd name="connsiteY4" fmla="*/ 708211 h 1685365"/>
              <a:gd name="connsiteX5" fmla="*/ 1129553 w 8155910"/>
              <a:gd name="connsiteY5" fmla="*/ 1685365 h 1685365"/>
              <a:gd name="connsiteX0" fmla="*/ 0 w 8155910"/>
              <a:gd name="connsiteY0" fmla="*/ 17929 h 2366683"/>
              <a:gd name="connsiteX1" fmla="*/ 7709647 w 8155910"/>
              <a:gd name="connsiteY1" fmla="*/ 0 h 2366683"/>
              <a:gd name="connsiteX2" fmla="*/ 8153401 w 8155910"/>
              <a:gd name="connsiteY2" fmla="*/ 372035 h 2366683"/>
              <a:gd name="connsiteX3" fmla="*/ 7754470 w 8155910"/>
              <a:gd name="connsiteY3" fmla="*/ 690282 h 2366683"/>
              <a:gd name="connsiteX4" fmla="*/ 1129553 w 8155910"/>
              <a:gd name="connsiteY4" fmla="*/ 708211 h 2366683"/>
              <a:gd name="connsiteX5" fmla="*/ 1129553 w 8155910"/>
              <a:gd name="connsiteY5" fmla="*/ 2366683 h 2366683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129553 w 8155910"/>
              <a:gd name="connsiteY4" fmla="*/ 708211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2348753 w 8155910"/>
              <a:gd name="connsiteY5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27427 w 8155910"/>
              <a:gd name="connsiteY5" fmla="*/ 19353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4594073 w 8155910"/>
              <a:gd name="connsiteY5" fmla="*/ 20877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50874 w 8155910"/>
              <a:gd name="connsiteY5" fmla="*/ 11264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775781 w 8155910"/>
              <a:gd name="connsiteY6" fmla="*/ 1976376 h 2859052"/>
              <a:gd name="connsiteX7" fmla="*/ 2348753 w 8155910"/>
              <a:gd name="connsiteY7" fmla="*/ 2859052 h 2859052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2061538 w 8155910"/>
              <a:gd name="connsiteY7" fmla="*/ 2237729 h 2237729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4523735 w 8155910"/>
              <a:gd name="connsiteY7" fmla="*/ 2128777 h 2237729"/>
              <a:gd name="connsiteX8" fmla="*/ 2061538 w 8155910"/>
              <a:gd name="connsiteY8" fmla="*/ 2237729 h 2237729"/>
              <a:gd name="connsiteX0" fmla="*/ 0 w 8155910"/>
              <a:gd name="connsiteY0" fmla="*/ 17929 h 2352833"/>
              <a:gd name="connsiteX1" fmla="*/ 7709647 w 8155910"/>
              <a:gd name="connsiteY1" fmla="*/ 0 h 2352833"/>
              <a:gd name="connsiteX2" fmla="*/ 8153401 w 8155910"/>
              <a:gd name="connsiteY2" fmla="*/ 372035 h 2352833"/>
              <a:gd name="connsiteX3" fmla="*/ 7754470 w 8155910"/>
              <a:gd name="connsiteY3" fmla="*/ 690282 h 2352833"/>
              <a:gd name="connsiteX4" fmla="*/ 1422630 w 8155910"/>
              <a:gd name="connsiteY4" fmla="*/ 719934 h 2352833"/>
              <a:gd name="connsiteX5" fmla="*/ 1745366 w 8155910"/>
              <a:gd name="connsiteY5" fmla="*/ 1812253 h 2352833"/>
              <a:gd name="connsiteX6" fmla="*/ 4775781 w 8155910"/>
              <a:gd name="connsiteY6" fmla="*/ 1976376 h 2352833"/>
              <a:gd name="connsiteX7" fmla="*/ 4570627 w 8155910"/>
              <a:gd name="connsiteY7" fmla="*/ 2345654 h 2352833"/>
              <a:gd name="connsiteX8" fmla="*/ 2061538 w 8155910"/>
              <a:gd name="connsiteY8" fmla="*/ 2237729 h 2352833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9" fmla="*/ 690289 w 8155910"/>
              <a:gd name="connsiteY9" fmla="*/ 2328068 h 2361130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1665714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0 w 8155910"/>
              <a:gd name="connsiteY0" fmla="*/ 17929 h 3002163"/>
              <a:gd name="connsiteX1" fmla="*/ 7709647 w 8155910"/>
              <a:gd name="connsiteY1" fmla="*/ 0 h 3002163"/>
              <a:gd name="connsiteX2" fmla="*/ 8153401 w 8155910"/>
              <a:gd name="connsiteY2" fmla="*/ 372035 h 3002163"/>
              <a:gd name="connsiteX3" fmla="*/ 7754470 w 8155910"/>
              <a:gd name="connsiteY3" fmla="*/ 690282 h 3002163"/>
              <a:gd name="connsiteX4" fmla="*/ 1276092 w 8155910"/>
              <a:gd name="connsiteY4" fmla="*/ 919227 h 3002163"/>
              <a:gd name="connsiteX5" fmla="*/ 1592966 w 8155910"/>
              <a:gd name="connsiteY5" fmla="*/ 2017407 h 3002163"/>
              <a:gd name="connsiteX6" fmla="*/ 4523735 w 8155910"/>
              <a:gd name="connsiteY6" fmla="*/ 2023268 h 3002163"/>
              <a:gd name="connsiteX7" fmla="*/ 4312719 w 8155910"/>
              <a:gd name="connsiteY7" fmla="*/ 2369100 h 3002163"/>
              <a:gd name="connsiteX8" fmla="*/ 267907 w 8155910"/>
              <a:gd name="connsiteY8" fmla="*/ 2343237 h 3002163"/>
              <a:gd name="connsiteX9" fmla="*/ 209643 w 8155910"/>
              <a:gd name="connsiteY9" fmla="*/ 3002145 h 3002163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12719 w 8155910"/>
              <a:gd name="connsiteY7" fmla="*/ 2369100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155910" h="3002170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3" y="642470"/>
                  <a:pt x="7754470" y="690282"/>
                </a:cubicBezTo>
                <a:cubicBezTo>
                  <a:pt x="5643857" y="700166"/>
                  <a:pt x="1757198" y="698328"/>
                  <a:pt x="1276092" y="919227"/>
                </a:cubicBezTo>
                <a:cubicBezTo>
                  <a:pt x="684882" y="1484291"/>
                  <a:pt x="1123007" y="1935975"/>
                  <a:pt x="1264720" y="2011545"/>
                </a:cubicBezTo>
                <a:cubicBezTo>
                  <a:pt x="1904663" y="2034359"/>
                  <a:pt x="4248243" y="1970514"/>
                  <a:pt x="4523735" y="2023268"/>
                </a:cubicBezTo>
                <a:cubicBezTo>
                  <a:pt x="4869566" y="2175668"/>
                  <a:pt x="4759231" y="2501388"/>
                  <a:pt x="4342026" y="2486331"/>
                </a:cubicBezTo>
                <a:cubicBezTo>
                  <a:pt x="4229621" y="2524028"/>
                  <a:pt x="420366" y="2465754"/>
                  <a:pt x="185846" y="2536667"/>
                </a:cubicBezTo>
                <a:cubicBezTo>
                  <a:pt x="-161938" y="2715444"/>
                  <a:pt x="121647" y="3005305"/>
                  <a:pt x="209643" y="3002145"/>
                </a:cubicBezTo>
              </a:path>
            </a:pathLst>
          </a:custGeom>
          <a:noFill/>
          <a:ln w="28575" cap="flat" cmpd="sng" algn="ctr">
            <a:solidFill>
              <a:srgbClr val="9966FF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>
            <a:off x="6881111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7" name="Freeform 56"/>
          <p:cNvSpPr/>
          <p:nvPr/>
        </p:nvSpPr>
        <p:spPr bwMode="auto">
          <a:xfrm>
            <a:off x="2293929" y="4156693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 bwMode="auto">
          <a:xfrm flipH="1" flipV="1">
            <a:off x="586402" y="415735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Flowchart: Terminator 55"/>
          <p:cNvSpPr/>
          <p:nvPr/>
        </p:nvSpPr>
        <p:spPr bwMode="auto">
          <a:xfrm>
            <a:off x="2449967" y="391888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3475900" y="415543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Flowchart: Terminator 60"/>
          <p:cNvSpPr/>
          <p:nvPr/>
        </p:nvSpPr>
        <p:spPr bwMode="auto">
          <a:xfrm>
            <a:off x="3687301" y="390861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48" name="Line Callout 1 47"/>
          <p:cNvSpPr/>
          <p:nvPr/>
        </p:nvSpPr>
        <p:spPr bwMode="auto">
          <a:xfrm>
            <a:off x="2668204" y="5856955"/>
            <a:ext cx="2719580" cy="400110"/>
          </a:xfrm>
          <a:prstGeom prst="borderCallout1">
            <a:avLst>
              <a:gd name="adj1" fmla="val 79989"/>
              <a:gd name="adj2" fmla="val -461"/>
              <a:gd name="adj3" fmla="val 29702"/>
              <a:gd name="adj4" fmla="val -4747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Simplicity &amp; Flexibility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272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</a:t>
            </a:r>
            <a:r>
              <a:rPr lang="en-US" sz="2000" dirty="0"/>
              <a:t>language </a:t>
            </a:r>
            <a:r>
              <a:rPr lang="en-US" sz="2000" dirty="0" smtClean="0"/>
              <a:t>build </a:t>
            </a:r>
            <a:r>
              <a:rPr lang="en-US" sz="2000" dirty="0"/>
              <a:t>on each other to </a:t>
            </a:r>
            <a:r>
              <a:rPr lang="en-US" sz="2000" dirty="0" smtClean="0"/>
              <a:t>help generate </a:t>
            </a:r>
            <a:r>
              <a:rPr lang="en-US" sz="2000" dirty="0"/>
              <a:t>a </a:t>
            </a:r>
            <a:r>
              <a:rPr lang="en-US" sz="2000" dirty="0" smtClean="0"/>
              <a:t>system by documenting </a:t>
            </a:r>
            <a:r>
              <a:rPr lang="en-US" sz="2000" dirty="0"/>
              <a:t>a successive progression of design </a:t>
            </a:r>
            <a:r>
              <a:rPr lang="en-US" sz="2000" dirty="0" smtClean="0"/>
              <a:t>decisions, transformations, &amp; </a:t>
            </a:r>
            <a:r>
              <a:rPr lang="en-US" sz="2000" i="1" dirty="0" smtClean="0"/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57" name="Freeform 56"/>
          <p:cNvSpPr/>
          <p:nvPr/>
        </p:nvSpPr>
        <p:spPr bwMode="auto">
          <a:xfrm>
            <a:off x="2293929" y="4156693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75862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88489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66541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66383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56976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537595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514116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3318704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513791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513748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8412928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Flowchart: Terminator 44"/>
          <p:cNvSpPr/>
          <p:nvPr/>
        </p:nvSpPr>
        <p:spPr bwMode="auto">
          <a:xfrm>
            <a:off x="428636" y="578534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78092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77571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52444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417474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77503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78737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56984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57603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619397" y="332742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5387062" y="451880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>
            <a:off x="6881111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 flipV="1">
            <a:off x="586402" y="415735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Flowchart: Terminator 55"/>
          <p:cNvSpPr/>
          <p:nvPr/>
        </p:nvSpPr>
        <p:spPr bwMode="auto">
          <a:xfrm>
            <a:off x="2449967" y="391888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3475900" y="415543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1" name="Flowchart: Terminator 60"/>
          <p:cNvSpPr/>
          <p:nvPr/>
        </p:nvSpPr>
        <p:spPr bwMode="auto">
          <a:xfrm>
            <a:off x="3687301" y="390861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376511" y="2689409"/>
            <a:ext cx="8155910" cy="3002170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29553 w 8155910"/>
              <a:gd name="connsiteY4" fmla="*/ 708211 h 2850776"/>
              <a:gd name="connsiteX5" fmla="*/ 125506 w 8155910"/>
              <a:gd name="connsiteY5" fmla="*/ 2850776 h 2850776"/>
              <a:gd name="connsiteX0" fmla="*/ 0 w 8155910"/>
              <a:gd name="connsiteY0" fmla="*/ 17929 h 2187388"/>
              <a:gd name="connsiteX1" fmla="*/ 7709647 w 8155910"/>
              <a:gd name="connsiteY1" fmla="*/ 0 h 2187388"/>
              <a:gd name="connsiteX2" fmla="*/ 8153401 w 8155910"/>
              <a:gd name="connsiteY2" fmla="*/ 372035 h 2187388"/>
              <a:gd name="connsiteX3" fmla="*/ 7754470 w 8155910"/>
              <a:gd name="connsiteY3" fmla="*/ 690282 h 2187388"/>
              <a:gd name="connsiteX4" fmla="*/ 1129553 w 8155910"/>
              <a:gd name="connsiteY4" fmla="*/ 708211 h 2187388"/>
              <a:gd name="connsiteX5" fmla="*/ 1147482 w 8155910"/>
              <a:gd name="connsiteY5" fmla="*/ 2187388 h 2187388"/>
              <a:gd name="connsiteX0" fmla="*/ 0 w 8155910"/>
              <a:gd name="connsiteY0" fmla="*/ 17929 h 1766047"/>
              <a:gd name="connsiteX1" fmla="*/ 7709647 w 8155910"/>
              <a:gd name="connsiteY1" fmla="*/ 0 h 1766047"/>
              <a:gd name="connsiteX2" fmla="*/ 8153401 w 8155910"/>
              <a:gd name="connsiteY2" fmla="*/ 372035 h 1766047"/>
              <a:gd name="connsiteX3" fmla="*/ 7754470 w 8155910"/>
              <a:gd name="connsiteY3" fmla="*/ 690282 h 1766047"/>
              <a:gd name="connsiteX4" fmla="*/ 1129553 w 8155910"/>
              <a:gd name="connsiteY4" fmla="*/ 708211 h 1766047"/>
              <a:gd name="connsiteX5" fmla="*/ 1147482 w 8155910"/>
              <a:gd name="connsiteY5" fmla="*/ 1766047 h 1766047"/>
              <a:gd name="connsiteX0" fmla="*/ 0 w 8155910"/>
              <a:gd name="connsiteY0" fmla="*/ 17929 h 1685365"/>
              <a:gd name="connsiteX1" fmla="*/ 7709647 w 8155910"/>
              <a:gd name="connsiteY1" fmla="*/ 0 h 1685365"/>
              <a:gd name="connsiteX2" fmla="*/ 8153401 w 8155910"/>
              <a:gd name="connsiteY2" fmla="*/ 372035 h 1685365"/>
              <a:gd name="connsiteX3" fmla="*/ 7754470 w 8155910"/>
              <a:gd name="connsiteY3" fmla="*/ 690282 h 1685365"/>
              <a:gd name="connsiteX4" fmla="*/ 1129553 w 8155910"/>
              <a:gd name="connsiteY4" fmla="*/ 708211 h 1685365"/>
              <a:gd name="connsiteX5" fmla="*/ 1129553 w 8155910"/>
              <a:gd name="connsiteY5" fmla="*/ 1685365 h 1685365"/>
              <a:gd name="connsiteX0" fmla="*/ 0 w 8155910"/>
              <a:gd name="connsiteY0" fmla="*/ 17929 h 2366683"/>
              <a:gd name="connsiteX1" fmla="*/ 7709647 w 8155910"/>
              <a:gd name="connsiteY1" fmla="*/ 0 h 2366683"/>
              <a:gd name="connsiteX2" fmla="*/ 8153401 w 8155910"/>
              <a:gd name="connsiteY2" fmla="*/ 372035 h 2366683"/>
              <a:gd name="connsiteX3" fmla="*/ 7754470 w 8155910"/>
              <a:gd name="connsiteY3" fmla="*/ 690282 h 2366683"/>
              <a:gd name="connsiteX4" fmla="*/ 1129553 w 8155910"/>
              <a:gd name="connsiteY4" fmla="*/ 708211 h 2366683"/>
              <a:gd name="connsiteX5" fmla="*/ 1129553 w 8155910"/>
              <a:gd name="connsiteY5" fmla="*/ 2366683 h 2366683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129553 w 8155910"/>
              <a:gd name="connsiteY4" fmla="*/ 708211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2348753 w 8155910"/>
              <a:gd name="connsiteY5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27427 w 8155910"/>
              <a:gd name="connsiteY5" fmla="*/ 19353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4594073 w 8155910"/>
              <a:gd name="connsiteY5" fmla="*/ 20877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50874 w 8155910"/>
              <a:gd name="connsiteY5" fmla="*/ 11264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775781 w 8155910"/>
              <a:gd name="connsiteY6" fmla="*/ 1976376 h 2859052"/>
              <a:gd name="connsiteX7" fmla="*/ 2348753 w 8155910"/>
              <a:gd name="connsiteY7" fmla="*/ 2859052 h 2859052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2061538 w 8155910"/>
              <a:gd name="connsiteY7" fmla="*/ 2237729 h 2237729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4523735 w 8155910"/>
              <a:gd name="connsiteY7" fmla="*/ 2128777 h 2237729"/>
              <a:gd name="connsiteX8" fmla="*/ 2061538 w 8155910"/>
              <a:gd name="connsiteY8" fmla="*/ 2237729 h 2237729"/>
              <a:gd name="connsiteX0" fmla="*/ 0 w 8155910"/>
              <a:gd name="connsiteY0" fmla="*/ 17929 h 2352833"/>
              <a:gd name="connsiteX1" fmla="*/ 7709647 w 8155910"/>
              <a:gd name="connsiteY1" fmla="*/ 0 h 2352833"/>
              <a:gd name="connsiteX2" fmla="*/ 8153401 w 8155910"/>
              <a:gd name="connsiteY2" fmla="*/ 372035 h 2352833"/>
              <a:gd name="connsiteX3" fmla="*/ 7754470 w 8155910"/>
              <a:gd name="connsiteY3" fmla="*/ 690282 h 2352833"/>
              <a:gd name="connsiteX4" fmla="*/ 1422630 w 8155910"/>
              <a:gd name="connsiteY4" fmla="*/ 719934 h 2352833"/>
              <a:gd name="connsiteX5" fmla="*/ 1745366 w 8155910"/>
              <a:gd name="connsiteY5" fmla="*/ 1812253 h 2352833"/>
              <a:gd name="connsiteX6" fmla="*/ 4775781 w 8155910"/>
              <a:gd name="connsiteY6" fmla="*/ 1976376 h 2352833"/>
              <a:gd name="connsiteX7" fmla="*/ 4570627 w 8155910"/>
              <a:gd name="connsiteY7" fmla="*/ 2345654 h 2352833"/>
              <a:gd name="connsiteX8" fmla="*/ 2061538 w 8155910"/>
              <a:gd name="connsiteY8" fmla="*/ 2237729 h 2352833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9" fmla="*/ 690289 w 8155910"/>
              <a:gd name="connsiteY9" fmla="*/ 2328068 h 2361130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1665714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0 w 8155910"/>
              <a:gd name="connsiteY0" fmla="*/ 17929 h 3002163"/>
              <a:gd name="connsiteX1" fmla="*/ 7709647 w 8155910"/>
              <a:gd name="connsiteY1" fmla="*/ 0 h 3002163"/>
              <a:gd name="connsiteX2" fmla="*/ 8153401 w 8155910"/>
              <a:gd name="connsiteY2" fmla="*/ 372035 h 3002163"/>
              <a:gd name="connsiteX3" fmla="*/ 7754470 w 8155910"/>
              <a:gd name="connsiteY3" fmla="*/ 690282 h 3002163"/>
              <a:gd name="connsiteX4" fmla="*/ 1276092 w 8155910"/>
              <a:gd name="connsiteY4" fmla="*/ 919227 h 3002163"/>
              <a:gd name="connsiteX5" fmla="*/ 1592966 w 8155910"/>
              <a:gd name="connsiteY5" fmla="*/ 2017407 h 3002163"/>
              <a:gd name="connsiteX6" fmla="*/ 4523735 w 8155910"/>
              <a:gd name="connsiteY6" fmla="*/ 2023268 h 3002163"/>
              <a:gd name="connsiteX7" fmla="*/ 4312719 w 8155910"/>
              <a:gd name="connsiteY7" fmla="*/ 2369100 h 3002163"/>
              <a:gd name="connsiteX8" fmla="*/ 267907 w 8155910"/>
              <a:gd name="connsiteY8" fmla="*/ 2343237 h 3002163"/>
              <a:gd name="connsiteX9" fmla="*/ 209643 w 8155910"/>
              <a:gd name="connsiteY9" fmla="*/ 3002145 h 3002163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12719 w 8155910"/>
              <a:gd name="connsiteY7" fmla="*/ 2369100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850874 w 8155910"/>
              <a:gd name="connsiteY5" fmla="*/ 1888453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429949 w 8155910"/>
              <a:gd name="connsiteY8" fmla="*/ 2527362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55910" h="3002170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3" y="642470"/>
                  <a:pt x="7754470" y="690282"/>
                </a:cubicBezTo>
                <a:cubicBezTo>
                  <a:pt x="5643857" y="700166"/>
                  <a:pt x="4940013" y="551790"/>
                  <a:pt x="4927830" y="784412"/>
                </a:cubicBezTo>
                <a:cubicBezTo>
                  <a:pt x="4993112" y="1710938"/>
                  <a:pt x="2614769" y="1137831"/>
                  <a:pt x="2014997" y="1343330"/>
                </a:cubicBezTo>
                <a:cubicBezTo>
                  <a:pt x="1415225" y="1548829"/>
                  <a:pt x="1762950" y="1854261"/>
                  <a:pt x="2208427" y="1876730"/>
                </a:cubicBezTo>
                <a:cubicBezTo>
                  <a:pt x="2848370" y="1899544"/>
                  <a:pt x="4300997" y="1841561"/>
                  <a:pt x="4576489" y="1894315"/>
                </a:cubicBezTo>
                <a:cubicBezTo>
                  <a:pt x="4922320" y="2046715"/>
                  <a:pt x="4847154" y="2542419"/>
                  <a:pt x="4429949" y="2527362"/>
                </a:cubicBezTo>
                <a:cubicBezTo>
                  <a:pt x="4317544" y="2565059"/>
                  <a:pt x="420366" y="2465754"/>
                  <a:pt x="185846" y="2536667"/>
                </a:cubicBezTo>
                <a:cubicBezTo>
                  <a:pt x="-161938" y="2715444"/>
                  <a:pt x="121647" y="3005305"/>
                  <a:pt x="209643" y="3002145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Line Callout 1 47"/>
          <p:cNvSpPr/>
          <p:nvPr/>
        </p:nvSpPr>
        <p:spPr bwMode="auto">
          <a:xfrm>
            <a:off x="2668204" y="5856955"/>
            <a:ext cx="2719580" cy="400110"/>
          </a:xfrm>
          <a:prstGeom prst="borderCallout1">
            <a:avLst>
              <a:gd name="adj1" fmla="val 79989"/>
              <a:gd name="adj2" fmla="val -461"/>
              <a:gd name="adj3" fmla="val 29702"/>
              <a:gd name="adj4" fmla="val -4747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Scalability &amp; Flexibility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7625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a pattern </a:t>
            </a:r>
            <a:r>
              <a:rPr lang="en-US" sz="2000" dirty="0"/>
              <a:t>language </a:t>
            </a:r>
            <a:r>
              <a:rPr lang="en-US" sz="2000" dirty="0" smtClean="0"/>
              <a:t>build </a:t>
            </a:r>
            <a:r>
              <a:rPr lang="en-US" sz="2000" dirty="0"/>
              <a:t>on each other to </a:t>
            </a:r>
            <a:r>
              <a:rPr lang="en-US" sz="2000" dirty="0" smtClean="0"/>
              <a:t>help generate </a:t>
            </a:r>
            <a:r>
              <a:rPr lang="en-US" sz="2000" dirty="0"/>
              <a:t>a </a:t>
            </a:r>
            <a:r>
              <a:rPr lang="en-US" sz="2000" dirty="0" smtClean="0"/>
              <a:t>system by documenting </a:t>
            </a:r>
            <a:r>
              <a:rPr lang="en-US" sz="2000" dirty="0"/>
              <a:t>a successive progression of design </a:t>
            </a:r>
            <a:r>
              <a:rPr lang="en-US" sz="2000" dirty="0" smtClean="0"/>
              <a:t>decisions, transformations, &amp; </a:t>
            </a:r>
            <a:r>
              <a:rPr lang="en-US" sz="2000" i="1" dirty="0" smtClean="0"/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75862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88489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66541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66383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56976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537595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514116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3318704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537595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513791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513748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8412928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87079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5" name="Flowchart: Terminator 44"/>
          <p:cNvSpPr/>
          <p:nvPr/>
        </p:nvSpPr>
        <p:spPr bwMode="auto">
          <a:xfrm>
            <a:off x="428636" y="578534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78092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77571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52444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417474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77503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78737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56984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57603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619397" y="332742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5387062" y="451880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39" name="Freeform 38"/>
          <p:cNvSpPr/>
          <p:nvPr/>
        </p:nvSpPr>
        <p:spPr bwMode="auto">
          <a:xfrm>
            <a:off x="376511" y="2689409"/>
            <a:ext cx="8164545" cy="3002170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29553 w 8155910"/>
              <a:gd name="connsiteY4" fmla="*/ 708211 h 2850776"/>
              <a:gd name="connsiteX5" fmla="*/ 125506 w 8155910"/>
              <a:gd name="connsiteY5" fmla="*/ 2850776 h 2850776"/>
              <a:gd name="connsiteX0" fmla="*/ 0 w 8155910"/>
              <a:gd name="connsiteY0" fmla="*/ 17929 h 2187388"/>
              <a:gd name="connsiteX1" fmla="*/ 7709647 w 8155910"/>
              <a:gd name="connsiteY1" fmla="*/ 0 h 2187388"/>
              <a:gd name="connsiteX2" fmla="*/ 8153401 w 8155910"/>
              <a:gd name="connsiteY2" fmla="*/ 372035 h 2187388"/>
              <a:gd name="connsiteX3" fmla="*/ 7754470 w 8155910"/>
              <a:gd name="connsiteY3" fmla="*/ 690282 h 2187388"/>
              <a:gd name="connsiteX4" fmla="*/ 1129553 w 8155910"/>
              <a:gd name="connsiteY4" fmla="*/ 708211 h 2187388"/>
              <a:gd name="connsiteX5" fmla="*/ 1147482 w 8155910"/>
              <a:gd name="connsiteY5" fmla="*/ 2187388 h 2187388"/>
              <a:gd name="connsiteX0" fmla="*/ 0 w 8155910"/>
              <a:gd name="connsiteY0" fmla="*/ 17929 h 1766047"/>
              <a:gd name="connsiteX1" fmla="*/ 7709647 w 8155910"/>
              <a:gd name="connsiteY1" fmla="*/ 0 h 1766047"/>
              <a:gd name="connsiteX2" fmla="*/ 8153401 w 8155910"/>
              <a:gd name="connsiteY2" fmla="*/ 372035 h 1766047"/>
              <a:gd name="connsiteX3" fmla="*/ 7754470 w 8155910"/>
              <a:gd name="connsiteY3" fmla="*/ 690282 h 1766047"/>
              <a:gd name="connsiteX4" fmla="*/ 1129553 w 8155910"/>
              <a:gd name="connsiteY4" fmla="*/ 708211 h 1766047"/>
              <a:gd name="connsiteX5" fmla="*/ 1147482 w 8155910"/>
              <a:gd name="connsiteY5" fmla="*/ 1766047 h 1766047"/>
              <a:gd name="connsiteX0" fmla="*/ 0 w 8155910"/>
              <a:gd name="connsiteY0" fmla="*/ 17929 h 1685365"/>
              <a:gd name="connsiteX1" fmla="*/ 7709647 w 8155910"/>
              <a:gd name="connsiteY1" fmla="*/ 0 h 1685365"/>
              <a:gd name="connsiteX2" fmla="*/ 8153401 w 8155910"/>
              <a:gd name="connsiteY2" fmla="*/ 372035 h 1685365"/>
              <a:gd name="connsiteX3" fmla="*/ 7754470 w 8155910"/>
              <a:gd name="connsiteY3" fmla="*/ 690282 h 1685365"/>
              <a:gd name="connsiteX4" fmla="*/ 1129553 w 8155910"/>
              <a:gd name="connsiteY4" fmla="*/ 708211 h 1685365"/>
              <a:gd name="connsiteX5" fmla="*/ 1129553 w 8155910"/>
              <a:gd name="connsiteY5" fmla="*/ 1685365 h 1685365"/>
              <a:gd name="connsiteX0" fmla="*/ 0 w 8155910"/>
              <a:gd name="connsiteY0" fmla="*/ 17929 h 2366683"/>
              <a:gd name="connsiteX1" fmla="*/ 7709647 w 8155910"/>
              <a:gd name="connsiteY1" fmla="*/ 0 h 2366683"/>
              <a:gd name="connsiteX2" fmla="*/ 8153401 w 8155910"/>
              <a:gd name="connsiteY2" fmla="*/ 372035 h 2366683"/>
              <a:gd name="connsiteX3" fmla="*/ 7754470 w 8155910"/>
              <a:gd name="connsiteY3" fmla="*/ 690282 h 2366683"/>
              <a:gd name="connsiteX4" fmla="*/ 1129553 w 8155910"/>
              <a:gd name="connsiteY4" fmla="*/ 708211 h 2366683"/>
              <a:gd name="connsiteX5" fmla="*/ 1129553 w 8155910"/>
              <a:gd name="connsiteY5" fmla="*/ 2366683 h 2366683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129553 w 8155910"/>
              <a:gd name="connsiteY4" fmla="*/ 708211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2348753 w 8155910"/>
              <a:gd name="connsiteY5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27427 w 8155910"/>
              <a:gd name="connsiteY5" fmla="*/ 19353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4594073 w 8155910"/>
              <a:gd name="connsiteY5" fmla="*/ 20877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50874 w 8155910"/>
              <a:gd name="connsiteY5" fmla="*/ 11264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775781 w 8155910"/>
              <a:gd name="connsiteY6" fmla="*/ 1976376 h 2859052"/>
              <a:gd name="connsiteX7" fmla="*/ 2348753 w 8155910"/>
              <a:gd name="connsiteY7" fmla="*/ 2859052 h 2859052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2061538 w 8155910"/>
              <a:gd name="connsiteY7" fmla="*/ 2237729 h 2237729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4523735 w 8155910"/>
              <a:gd name="connsiteY7" fmla="*/ 2128777 h 2237729"/>
              <a:gd name="connsiteX8" fmla="*/ 2061538 w 8155910"/>
              <a:gd name="connsiteY8" fmla="*/ 2237729 h 2237729"/>
              <a:gd name="connsiteX0" fmla="*/ 0 w 8155910"/>
              <a:gd name="connsiteY0" fmla="*/ 17929 h 2352833"/>
              <a:gd name="connsiteX1" fmla="*/ 7709647 w 8155910"/>
              <a:gd name="connsiteY1" fmla="*/ 0 h 2352833"/>
              <a:gd name="connsiteX2" fmla="*/ 8153401 w 8155910"/>
              <a:gd name="connsiteY2" fmla="*/ 372035 h 2352833"/>
              <a:gd name="connsiteX3" fmla="*/ 7754470 w 8155910"/>
              <a:gd name="connsiteY3" fmla="*/ 690282 h 2352833"/>
              <a:gd name="connsiteX4" fmla="*/ 1422630 w 8155910"/>
              <a:gd name="connsiteY4" fmla="*/ 719934 h 2352833"/>
              <a:gd name="connsiteX5" fmla="*/ 1745366 w 8155910"/>
              <a:gd name="connsiteY5" fmla="*/ 1812253 h 2352833"/>
              <a:gd name="connsiteX6" fmla="*/ 4775781 w 8155910"/>
              <a:gd name="connsiteY6" fmla="*/ 1976376 h 2352833"/>
              <a:gd name="connsiteX7" fmla="*/ 4570627 w 8155910"/>
              <a:gd name="connsiteY7" fmla="*/ 2345654 h 2352833"/>
              <a:gd name="connsiteX8" fmla="*/ 2061538 w 8155910"/>
              <a:gd name="connsiteY8" fmla="*/ 2237729 h 2352833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9" fmla="*/ 690289 w 8155910"/>
              <a:gd name="connsiteY9" fmla="*/ 2328068 h 2361130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1665714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0 w 8155910"/>
              <a:gd name="connsiteY0" fmla="*/ 17929 h 3002163"/>
              <a:gd name="connsiteX1" fmla="*/ 7709647 w 8155910"/>
              <a:gd name="connsiteY1" fmla="*/ 0 h 3002163"/>
              <a:gd name="connsiteX2" fmla="*/ 8153401 w 8155910"/>
              <a:gd name="connsiteY2" fmla="*/ 372035 h 3002163"/>
              <a:gd name="connsiteX3" fmla="*/ 7754470 w 8155910"/>
              <a:gd name="connsiteY3" fmla="*/ 690282 h 3002163"/>
              <a:gd name="connsiteX4" fmla="*/ 1276092 w 8155910"/>
              <a:gd name="connsiteY4" fmla="*/ 919227 h 3002163"/>
              <a:gd name="connsiteX5" fmla="*/ 1592966 w 8155910"/>
              <a:gd name="connsiteY5" fmla="*/ 2017407 h 3002163"/>
              <a:gd name="connsiteX6" fmla="*/ 4523735 w 8155910"/>
              <a:gd name="connsiteY6" fmla="*/ 2023268 h 3002163"/>
              <a:gd name="connsiteX7" fmla="*/ 4312719 w 8155910"/>
              <a:gd name="connsiteY7" fmla="*/ 2369100 h 3002163"/>
              <a:gd name="connsiteX8" fmla="*/ 267907 w 8155910"/>
              <a:gd name="connsiteY8" fmla="*/ 2343237 h 3002163"/>
              <a:gd name="connsiteX9" fmla="*/ 209643 w 8155910"/>
              <a:gd name="connsiteY9" fmla="*/ 3002145 h 3002163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12719 w 8155910"/>
              <a:gd name="connsiteY7" fmla="*/ 2369100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850874 w 8155910"/>
              <a:gd name="connsiteY5" fmla="*/ 1888453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429949 w 8155910"/>
              <a:gd name="connsiteY8" fmla="*/ 2527362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27830 w 8207895"/>
              <a:gd name="connsiteY4" fmla="*/ 784412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576489 w 8207895"/>
              <a:gd name="connsiteY7" fmla="*/ 1894315 h 3002170"/>
              <a:gd name="connsiteX8" fmla="*/ 4429949 w 8207895"/>
              <a:gd name="connsiteY8" fmla="*/ 2527362 h 3002170"/>
              <a:gd name="connsiteX9" fmla="*/ 185846 w 8207895"/>
              <a:gd name="connsiteY9" fmla="*/ 2536667 h 3002170"/>
              <a:gd name="connsiteX10" fmla="*/ 209643 w 8207895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576489 w 8207895"/>
              <a:gd name="connsiteY7" fmla="*/ 1894315 h 3002170"/>
              <a:gd name="connsiteX8" fmla="*/ 4429949 w 8207895"/>
              <a:gd name="connsiteY8" fmla="*/ 2527362 h 3002170"/>
              <a:gd name="connsiteX9" fmla="*/ 185846 w 8207895"/>
              <a:gd name="connsiteY9" fmla="*/ 2536667 h 3002170"/>
              <a:gd name="connsiteX10" fmla="*/ 209643 w 8207895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429949 w 8207895"/>
              <a:gd name="connsiteY7" fmla="*/ 2527362 h 3002170"/>
              <a:gd name="connsiteX8" fmla="*/ 185846 w 8207895"/>
              <a:gd name="connsiteY8" fmla="*/ 2536667 h 3002170"/>
              <a:gd name="connsiteX9" fmla="*/ 209643 w 8207895"/>
              <a:gd name="connsiteY9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208427 w 8207895"/>
              <a:gd name="connsiteY5" fmla="*/ 1876730 h 3002170"/>
              <a:gd name="connsiteX6" fmla="*/ 4429949 w 8207895"/>
              <a:gd name="connsiteY6" fmla="*/ 2527362 h 3002170"/>
              <a:gd name="connsiteX7" fmla="*/ 185846 w 8207895"/>
              <a:gd name="connsiteY7" fmla="*/ 2536667 h 3002170"/>
              <a:gd name="connsiteX8" fmla="*/ 209643 w 8207895"/>
              <a:gd name="connsiteY8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67756"/>
              <a:gd name="connsiteY0" fmla="*/ 17929 h 3002170"/>
              <a:gd name="connsiteX1" fmla="*/ 7709647 w 8267756"/>
              <a:gd name="connsiteY1" fmla="*/ 0 h 3002170"/>
              <a:gd name="connsiteX2" fmla="*/ 8153401 w 8267756"/>
              <a:gd name="connsiteY2" fmla="*/ 372035 h 3002170"/>
              <a:gd name="connsiteX3" fmla="*/ 8018240 w 8267756"/>
              <a:gd name="connsiteY3" fmla="*/ 1880174 h 3002170"/>
              <a:gd name="connsiteX4" fmla="*/ 4968862 w 8267756"/>
              <a:gd name="connsiteY4" fmla="*/ 1927412 h 3002170"/>
              <a:gd name="connsiteX5" fmla="*/ 4429949 w 8267756"/>
              <a:gd name="connsiteY5" fmla="*/ 2527362 h 3002170"/>
              <a:gd name="connsiteX6" fmla="*/ 185846 w 8267756"/>
              <a:gd name="connsiteY6" fmla="*/ 2536667 h 3002170"/>
              <a:gd name="connsiteX7" fmla="*/ 209643 w 8267756"/>
              <a:gd name="connsiteY7" fmla="*/ 3002145 h 3002170"/>
              <a:gd name="connsiteX0" fmla="*/ 0 w 8192621"/>
              <a:gd name="connsiteY0" fmla="*/ 17929 h 3002170"/>
              <a:gd name="connsiteX1" fmla="*/ 7709647 w 8192621"/>
              <a:gd name="connsiteY1" fmla="*/ 0 h 3002170"/>
              <a:gd name="connsiteX2" fmla="*/ 8153401 w 8192621"/>
              <a:gd name="connsiteY2" fmla="*/ 372035 h 3002170"/>
              <a:gd name="connsiteX3" fmla="*/ 8018240 w 8192621"/>
              <a:gd name="connsiteY3" fmla="*/ 1880174 h 3002170"/>
              <a:gd name="connsiteX4" fmla="*/ 4968862 w 8192621"/>
              <a:gd name="connsiteY4" fmla="*/ 1927412 h 3002170"/>
              <a:gd name="connsiteX5" fmla="*/ 4429949 w 8192621"/>
              <a:gd name="connsiteY5" fmla="*/ 2527362 h 3002170"/>
              <a:gd name="connsiteX6" fmla="*/ 185846 w 8192621"/>
              <a:gd name="connsiteY6" fmla="*/ 2536667 h 3002170"/>
              <a:gd name="connsiteX7" fmla="*/ 209643 w 8192621"/>
              <a:gd name="connsiteY7" fmla="*/ 3002145 h 3002170"/>
              <a:gd name="connsiteX0" fmla="*/ 0 w 8198947"/>
              <a:gd name="connsiteY0" fmla="*/ 17929 h 3002170"/>
              <a:gd name="connsiteX1" fmla="*/ 7709647 w 8198947"/>
              <a:gd name="connsiteY1" fmla="*/ 0 h 3002170"/>
              <a:gd name="connsiteX2" fmla="*/ 8153401 w 8198947"/>
              <a:gd name="connsiteY2" fmla="*/ 372035 h 3002170"/>
              <a:gd name="connsiteX3" fmla="*/ 8029963 w 8198947"/>
              <a:gd name="connsiteY3" fmla="*/ 1862590 h 3002170"/>
              <a:gd name="connsiteX4" fmla="*/ 4968862 w 8198947"/>
              <a:gd name="connsiteY4" fmla="*/ 1927412 h 3002170"/>
              <a:gd name="connsiteX5" fmla="*/ 4429949 w 8198947"/>
              <a:gd name="connsiteY5" fmla="*/ 2527362 h 3002170"/>
              <a:gd name="connsiteX6" fmla="*/ 185846 w 8198947"/>
              <a:gd name="connsiteY6" fmla="*/ 2536667 h 3002170"/>
              <a:gd name="connsiteX7" fmla="*/ 209643 w 8198947"/>
              <a:gd name="connsiteY7" fmla="*/ 3002145 h 3002170"/>
              <a:gd name="connsiteX0" fmla="*/ 0 w 8164545"/>
              <a:gd name="connsiteY0" fmla="*/ 17929 h 3002170"/>
              <a:gd name="connsiteX1" fmla="*/ 7709647 w 8164545"/>
              <a:gd name="connsiteY1" fmla="*/ 0 h 3002170"/>
              <a:gd name="connsiteX2" fmla="*/ 8153401 w 8164545"/>
              <a:gd name="connsiteY2" fmla="*/ 372035 h 3002170"/>
              <a:gd name="connsiteX3" fmla="*/ 8029963 w 8164545"/>
              <a:gd name="connsiteY3" fmla="*/ 1862590 h 3002170"/>
              <a:gd name="connsiteX4" fmla="*/ 4968862 w 8164545"/>
              <a:gd name="connsiteY4" fmla="*/ 1927412 h 3002170"/>
              <a:gd name="connsiteX5" fmla="*/ 4429949 w 8164545"/>
              <a:gd name="connsiteY5" fmla="*/ 2527362 h 3002170"/>
              <a:gd name="connsiteX6" fmla="*/ 185846 w 8164545"/>
              <a:gd name="connsiteY6" fmla="*/ 2536667 h 3002170"/>
              <a:gd name="connsiteX7" fmla="*/ 209643 w 8164545"/>
              <a:gd name="connsiteY7" fmla="*/ 3002145 h 3002170"/>
              <a:gd name="connsiteX0" fmla="*/ 0 w 8164545"/>
              <a:gd name="connsiteY0" fmla="*/ 17929 h 3002170"/>
              <a:gd name="connsiteX1" fmla="*/ 7709647 w 8164545"/>
              <a:gd name="connsiteY1" fmla="*/ 0 h 3002170"/>
              <a:gd name="connsiteX2" fmla="*/ 8153401 w 8164545"/>
              <a:gd name="connsiteY2" fmla="*/ 372035 h 3002170"/>
              <a:gd name="connsiteX3" fmla="*/ 8029963 w 8164545"/>
              <a:gd name="connsiteY3" fmla="*/ 1862590 h 3002170"/>
              <a:gd name="connsiteX4" fmla="*/ 4968862 w 8164545"/>
              <a:gd name="connsiteY4" fmla="*/ 1927412 h 3002170"/>
              <a:gd name="connsiteX5" fmla="*/ 4429949 w 8164545"/>
              <a:gd name="connsiteY5" fmla="*/ 2527362 h 3002170"/>
              <a:gd name="connsiteX6" fmla="*/ 185846 w 8164545"/>
              <a:gd name="connsiteY6" fmla="*/ 2536667 h 3002170"/>
              <a:gd name="connsiteX7" fmla="*/ 209643 w 8164545"/>
              <a:gd name="connsiteY7" fmla="*/ 3002145 h 300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4545" h="3002170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4" y="1650654"/>
                  <a:pt x="8029963" y="1862590"/>
                </a:cubicBezTo>
                <a:cubicBezTo>
                  <a:pt x="8088120" y="1995566"/>
                  <a:pt x="5209645" y="1841328"/>
                  <a:pt x="4968862" y="1927412"/>
                </a:cubicBezTo>
                <a:cubicBezTo>
                  <a:pt x="4599414" y="2087054"/>
                  <a:pt x="5238841" y="2457081"/>
                  <a:pt x="4429949" y="2527362"/>
                </a:cubicBezTo>
                <a:cubicBezTo>
                  <a:pt x="4317544" y="2565059"/>
                  <a:pt x="420366" y="2465754"/>
                  <a:pt x="185846" y="2536667"/>
                </a:cubicBezTo>
                <a:cubicBezTo>
                  <a:pt x="-161938" y="2715444"/>
                  <a:pt x="121647" y="3005305"/>
                  <a:pt x="209643" y="3002145"/>
                </a:cubicBezTo>
              </a:path>
            </a:pathLst>
          </a:cu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 flipH="1">
            <a:off x="6881111" y="356976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 flipV="1">
            <a:off x="586402" y="415735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6" name="Flowchart: Terminator 55"/>
          <p:cNvSpPr/>
          <p:nvPr/>
        </p:nvSpPr>
        <p:spPr bwMode="auto">
          <a:xfrm>
            <a:off x="2449967" y="391888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57" name="Straight Arrow Connector 56"/>
          <p:cNvCxnSpPr/>
          <p:nvPr/>
        </p:nvCxnSpPr>
        <p:spPr bwMode="auto">
          <a:xfrm flipH="1">
            <a:off x="3475900" y="415543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0" name="Flowchart: Terminator 59"/>
          <p:cNvSpPr/>
          <p:nvPr/>
        </p:nvSpPr>
        <p:spPr bwMode="auto">
          <a:xfrm>
            <a:off x="3687301" y="390861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38" name="Line Callout 1 37"/>
          <p:cNvSpPr/>
          <p:nvPr/>
        </p:nvSpPr>
        <p:spPr bwMode="auto">
          <a:xfrm>
            <a:off x="2811643" y="5856955"/>
            <a:ext cx="3045333" cy="400110"/>
          </a:xfrm>
          <a:prstGeom prst="borderCallout1">
            <a:avLst>
              <a:gd name="adj1" fmla="val 79989"/>
              <a:gd name="adj2" fmla="val -461"/>
              <a:gd name="adj3" fmla="val 29702"/>
              <a:gd name="adj4" fmla="val -4747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Predictability &amp; Flexibility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95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532453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Collections of stand-alone patterns have certainly been used 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are social, however, &amp; like to work together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commonly form </a:t>
            </a:r>
            <a:r>
              <a:rPr lang="en-US" sz="2000" dirty="0"/>
              <a:t>the following </a:t>
            </a:r>
            <a:r>
              <a:rPr lang="en-US" sz="2000" dirty="0" smtClean="0"/>
              <a:t>types </a:t>
            </a:r>
            <a:r>
              <a:rPr lang="en-US" sz="2000" dirty="0"/>
              <a:t>of </a:t>
            </a:r>
            <a:r>
              <a:rPr lang="en-US" sz="2000" dirty="0" smtClean="0"/>
              <a:t>relationships:</a:t>
            </a:r>
            <a:endParaRPr lang="en-US" sz="2000" dirty="0"/>
          </a:p>
          <a:p>
            <a:pPr marL="514350" lvl="1" indent="-341313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Patterns complements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, where                                                                             </a:t>
            </a:r>
          </a:p>
          <a:p>
            <a:pPr marL="746125" lvl="2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 pattern provides missing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ingredient needed by another</a:t>
            </a:r>
          </a:p>
          <a:p>
            <a:pPr marL="746125" lvl="2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 pattern contrasts with another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provide an alternative solution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a related design problem</a:t>
            </a:r>
          </a:p>
          <a:p>
            <a:pPr marL="514350" lvl="1" indent="-341313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/>
            </a:pPr>
            <a:r>
              <a:rPr lang="en-US" sz="2000" b="1" dirty="0" smtClean="0"/>
              <a:t>Pattern compounds </a:t>
            </a:r>
            <a:r>
              <a:rPr lang="en-US" sz="2000" dirty="0" smtClean="0"/>
              <a:t>capture </a:t>
            </a:r>
            <a:br>
              <a:rPr lang="en-US" sz="2000" dirty="0" smtClean="0"/>
            </a:br>
            <a:r>
              <a:rPr lang="en-US" sz="2000" dirty="0" smtClean="0"/>
              <a:t>recurring </a:t>
            </a:r>
            <a:r>
              <a:rPr lang="en-US" sz="2000" dirty="0" err="1" smtClean="0"/>
              <a:t>subcommunities</a:t>
            </a:r>
            <a:r>
              <a:rPr lang="en-US" sz="2000" dirty="0" smtClean="0"/>
              <a:t> of </a:t>
            </a:r>
            <a:br>
              <a:rPr lang="en-US" sz="2000" dirty="0" smtClean="0"/>
            </a:br>
            <a:r>
              <a:rPr lang="en-US" sz="2000" dirty="0" smtClean="0"/>
              <a:t>patterns that can be treated as </a:t>
            </a:r>
            <a:br>
              <a:rPr lang="en-US" sz="2000" dirty="0" smtClean="0"/>
            </a:br>
            <a:r>
              <a:rPr lang="en-US" sz="2000" dirty="0" smtClean="0"/>
              <a:t>a single decision in response </a:t>
            </a:r>
            <a:br>
              <a:rPr lang="en-US" sz="2000" dirty="0" smtClean="0"/>
            </a:br>
            <a:r>
              <a:rPr lang="en-US" sz="2000" dirty="0" smtClean="0"/>
              <a:t>to a recurring design problem</a:t>
            </a:r>
            <a:endParaRPr lang="en-US" sz="2000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63365925"/>
              </p:ext>
            </p:extLst>
          </p:nvPr>
        </p:nvGraphicFramePr>
        <p:xfrm>
          <a:off x="4289333" y="413778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7024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patterns in a 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build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each other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generate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 by documenting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successive progression of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decisions, transformations,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Steps in devising &amp; applying a pattern language involve determining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What are key problems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resolve </a:t>
            </a:r>
            <a:r>
              <a:rPr lang="en-US" sz="2000" dirty="0"/>
              <a:t>&amp; in what order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827924"/>
              </p:ext>
            </p:extLst>
          </p:nvPr>
        </p:nvGraphicFramePr>
        <p:xfrm>
          <a:off x="3595255" y="3180937"/>
          <a:ext cx="5299215" cy="30847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5299215"/>
              </a:tblGrid>
              <a:tr h="3498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Problem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22260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50000"/>
                        </a:lnSpc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0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Enhancing broker scalability</a:t>
                      </a:r>
                      <a:r>
                        <a:rPr lang="en-US" sz="1600" baseline="0" dirty="0" smtClean="0"/>
                        <a:t> by processing requests concurrently</a:t>
                      </a:r>
                      <a:endParaRPr lang="en-US" sz="1600" dirty="0"/>
                    </a:p>
                  </a:txBody>
                  <a:tcPr/>
                </a:tc>
              </a:tr>
              <a:tr h="361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Efficiently synchronizing request queues</a:t>
                      </a:r>
                      <a:endParaRPr lang="en-US" sz="1600" dirty="0"/>
                    </a:p>
                  </a:txBody>
                  <a:tcPr/>
                </a:tc>
              </a:tr>
              <a:tr h="3498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Interchanging internal broker mechanisms transparently</a:t>
                      </a:r>
                      <a:endParaRPr lang="en-US" sz="1600" dirty="0"/>
                    </a:p>
                  </a:txBody>
                  <a:tcPr/>
                </a:tc>
              </a:tr>
              <a:tr h="60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Consolidating broker mechanisms into groups of semantically</a:t>
                      </a:r>
                      <a:r>
                        <a:rPr lang="en-US" sz="1600" baseline="0" dirty="0" smtClean="0"/>
                        <a:t> compatible strategies</a:t>
                      </a:r>
                      <a:endParaRPr lang="en-US" sz="1600" dirty="0"/>
                    </a:p>
                  </a:txBody>
                  <a:tcPr/>
                </a:tc>
              </a:tr>
              <a:tr h="3701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Configuring</a:t>
                      </a:r>
                      <a:r>
                        <a:rPr lang="en-US" sz="1600" baseline="0" dirty="0" smtClean="0"/>
                        <a:t> consolidated broker strategies dynamically</a:t>
                      </a:r>
                      <a:endParaRPr lang="en-US" sz="1600" dirty="0"/>
                    </a:p>
                  </a:txBody>
                  <a:tcPr/>
                </a:tc>
              </a:tr>
              <a:tr h="22260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53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patterns in a 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build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each other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generate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 by documenting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successive progression of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decisions, transformations,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Steps in devising &amp; applying a pattern language involve determining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are key problems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resolve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in what order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How should mutual </a:t>
            </a:r>
            <a:br>
              <a:rPr lang="en-US" sz="2000" dirty="0" smtClean="0"/>
            </a:br>
            <a:r>
              <a:rPr lang="en-US" sz="2000" dirty="0" smtClean="0"/>
              <a:t>dependencies between </a:t>
            </a:r>
            <a:br>
              <a:rPr lang="en-US" sz="2000" dirty="0" smtClean="0"/>
            </a:br>
            <a:r>
              <a:rPr lang="en-US" sz="2000" dirty="0" smtClean="0"/>
              <a:t>problems be handled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95533"/>
              </p:ext>
            </p:extLst>
          </p:nvPr>
        </p:nvGraphicFramePr>
        <p:xfrm>
          <a:off x="3595255" y="3180937"/>
          <a:ext cx="5299215" cy="308478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5299215"/>
              </a:tblGrid>
              <a:tr h="3498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Problem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22260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50000"/>
                        </a:lnSpc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60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Enhancing broker scalability</a:t>
                      </a:r>
                      <a:r>
                        <a:rPr lang="en-US" sz="1600" baseline="0" dirty="0" smtClean="0"/>
                        <a:t> by processing requests concurrently</a:t>
                      </a:r>
                      <a:endParaRPr lang="en-US" sz="1600" dirty="0"/>
                    </a:p>
                  </a:txBody>
                  <a:tcPr/>
                </a:tc>
              </a:tr>
              <a:tr h="36143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Efficiently synchronizing request queues</a:t>
                      </a:r>
                      <a:endParaRPr lang="en-US" sz="1600" dirty="0"/>
                    </a:p>
                  </a:txBody>
                  <a:tcPr/>
                </a:tc>
              </a:tr>
              <a:tr h="3498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Interchanging internal broker mechanisms transparently</a:t>
                      </a:r>
                      <a:endParaRPr lang="en-US" sz="1600" dirty="0"/>
                    </a:p>
                  </a:txBody>
                  <a:tcPr/>
                </a:tc>
              </a:tr>
              <a:tr h="60420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Consolidating broker mechanisms into groups of semantically</a:t>
                      </a:r>
                      <a:r>
                        <a:rPr lang="en-US" sz="1600" baseline="0" dirty="0" smtClean="0"/>
                        <a:t> compatible strategies</a:t>
                      </a:r>
                      <a:endParaRPr lang="en-US" sz="1600" dirty="0"/>
                    </a:p>
                  </a:txBody>
                  <a:tcPr/>
                </a:tc>
              </a:tr>
              <a:tr h="37011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Configuring</a:t>
                      </a:r>
                      <a:r>
                        <a:rPr lang="en-US" sz="1600" baseline="0" dirty="0" smtClean="0"/>
                        <a:t> consolidated broker strategies dynamically</a:t>
                      </a:r>
                      <a:endParaRPr lang="en-US" sz="1600" dirty="0"/>
                    </a:p>
                  </a:txBody>
                  <a:tcPr/>
                </a:tc>
              </a:tr>
              <a:tr h="222603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616037" y="3806765"/>
            <a:ext cx="5288824" cy="511392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616037" y="4717722"/>
            <a:ext cx="5288824" cy="364565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616037" y="4319398"/>
            <a:ext cx="5288824" cy="382793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28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3629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patterns in a 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build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each other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generate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 by documenting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successive progression of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decisions, transformations,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Steps in devising &amp; applying a pattern language involve determining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are key problems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resolve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in what order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How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should mutual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dependencies between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 handled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How to resolve each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individual problem </a:t>
            </a:r>
            <a:r>
              <a:rPr lang="en-US" sz="2000" dirty="0"/>
              <a:t>most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effectively </a:t>
            </a:r>
            <a:r>
              <a:rPr lang="en-US" sz="2000" dirty="0"/>
              <a:t>in </a:t>
            </a:r>
            <a:r>
              <a:rPr lang="en-US" sz="2000" dirty="0" smtClean="0"/>
              <a:t>its context</a:t>
            </a:r>
            <a:endParaRPr lang="en-US" sz="2000" i="1" dirty="0" smtClean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490" y="3103290"/>
            <a:ext cx="3543189" cy="2803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0" y="3473191"/>
            <a:ext cx="2681107" cy="32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2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Contrasting Pattern Sequences &amp; 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6632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patterns in a pattern sequence are 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patterns in a 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build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each other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generate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 by documenting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successive progression of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decisions, transformations,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Steps in devising &amp; applying a pattern language involve determining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What are key problems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resolve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in what order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How should mutual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dependencies between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problems be handled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How to resolve each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individual problem most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effectively in its context</a:t>
            </a:r>
            <a:endParaRPr lang="en-US" sz="2000" i="1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What </a:t>
            </a:r>
            <a:r>
              <a:rPr lang="en-US" sz="2000" dirty="0"/>
              <a:t>alternatives exist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 </a:t>
            </a:r>
            <a:r>
              <a:rPr lang="en-US" sz="2000" dirty="0"/>
              <a:t>resolving </a:t>
            </a:r>
            <a:r>
              <a:rPr lang="en-US" sz="2000" dirty="0" smtClean="0"/>
              <a:t>each problem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3941563" y="3368491"/>
            <a:ext cx="1272299" cy="562630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4326307" y="4641412"/>
            <a:ext cx="1775110" cy="68684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 dirty="0">
                <a:latin typeface="Arial" charset="0"/>
              </a:rPr>
              <a:t>Half-Sync/</a:t>
            </a:r>
            <a:br>
              <a:rPr lang="en-US" sz="2000" dirty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Half-</a:t>
            </a:r>
            <a:r>
              <a:rPr lang="en-US" sz="2000" dirty="0" err="1" smtClean="0">
                <a:latin typeface="Arial" charset="0"/>
              </a:rPr>
              <a:t>Async</a:t>
            </a:r>
            <a:endParaRPr lang="en-US" sz="2000" dirty="0">
              <a:latin typeface="Arial" charset="0"/>
            </a:endParaRPr>
          </a:p>
        </p:txBody>
      </p:sp>
      <p:sp>
        <p:nvSpPr>
          <p:cNvPr id="54" name="Flowchart: Terminator 53"/>
          <p:cNvSpPr/>
          <p:nvPr/>
        </p:nvSpPr>
        <p:spPr bwMode="auto">
          <a:xfrm>
            <a:off x="6884164" y="5323509"/>
            <a:ext cx="1775110" cy="643043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2000" dirty="0" smtClean="0">
                <a:latin typeface="Arial" charset="0"/>
              </a:rPr>
              <a:t>Leader/</a:t>
            </a:r>
            <a:r>
              <a:rPr lang="en-US" sz="2000" dirty="0">
                <a:latin typeface="Arial" charset="0"/>
              </a:rPr>
              <a:t/>
            </a:r>
            <a:br>
              <a:rPr lang="en-US" sz="2000" dirty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Followers</a:t>
            </a:r>
            <a:endParaRPr lang="en-US" sz="2000" dirty="0"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06762" y="4471553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15811" y="3300309"/>
            <a:ext cx="232477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Which </a:t>
            </a:r>
            <a:r>
              <a:rPr lang="en-US" dirty="0"/>
              <a:t>b</a:t>
            </a:r>
            <a:r>
              <a:rPr lang="en-US" dirty="0" smtClean="0"/>
              <a:t>roker concurrency alternative to choose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5213862" y="3804258"/>
            <a:ext cx="11389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5991882" y="4140539"/>
            <a:ext cx="721880" cy="61534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7734211" y="4140539"/>
            <a:ext cx="0" cy="117124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7816320" y="4392125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24015" y="3090891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4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Pattern languages </a:t>
            </a:r>
            <a:r>
              <a:rPr lang="en-US" sz="2000" dirty="0" smtClean="0"/>
              <a:t>integrate groups of related patterns to enable larger-scale </a:t>
            </a:r>
            <a:r>
              <a:rPr lang="en-US" sz="2000" dirty="0"/>
              <a:t>reuse of software architecture </a:t>
            </a:r>
            <a:r>
              <a:rPr lang="en-US" sz="2000" dirty="0" smtClean="0"/>
              <a:t>&amp; design</a:t>
            </a:r>
            <a:endParaRPr lang="en-US" sz="2000" dirty="0"/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Key is their ability to navigate through alternatives in the </a:t>
            </a:r>
            <a:r>
              <a:rPr lang="en-US" sz="2000" dirty="0" smtClean="0"/>
              <a:t>design </a:t>
            </a:r>
            <a:r>
              <a:rPr lang="en-US" sz="2000" dirty="0"/>
              <a:t>space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57150" y="2462783"/>
            <a:ext cx="8604156" cy="2530316"/>
            <a:chOff x="-275090" y="476250"/>
            <a:chExt cx="7820458" cy="3286125"/>
          </a:xfrm>
        </p:grpSpPr>
        <p:sp>
          <p:nvSpPr>
            <p:cNvPr id="60" name="Rounded Rectangle 59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63" name="Straight Arrow Connector 62"/>
          <p:cNvCxnSpPr/>
          <p:nvPr/>
        </p:nvCxnSpPr>
        <p:spPr bwMode="auto">
          <a:xfrm>
            <a:off x="592786" y="2589049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4" name="Flowchart: Terminator 63"/>
          <p:cNvSpPr/>
          <p:nvPr/>
        </p:nvSpPr>
        <p:spPr bwMode="auto">
          <a:xfrm>
            <a:off x="4807365" y="2369569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65" name="Flowchart: Terminator 64"/>
          <p:cNvSpPr/>
          <p:nvPr/>
        </p:nvSpPr>
        <p:spPr bwMode="auto">
          <a:xfrm>
            <a:off x="6246634" y="2367985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66" name="Straight Arrow Connector 65"/>
          <p:cNvCxnSpPr/>
          <p:nvPr/>
        </p:nvCxnSpPr>
        <p:spPr bwMode="auto">
          <a:xfrm flipH="1">
            <a:off x="586400" y="3273918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7" name="Straight Arrow Connector 66"/>
          <p:cNvCxnSpPr/>
          <p:nvPr/>
        </p:nvCxnSpPr>
        <p:spPr bwMode="auto">
          <a:xfrm flipH="1" flipV="1">
            <a:off x="586402" y="3861508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68" name="Straight Arrow Connector 67"/>
          <p:cNvCxnSpPr>
            <a:stCxn id="74" idx="3"/>
          </p:cNvCxnSpPr>
          <p:nvPr/>
        </p:nvCxnSpPr>
        <p:spPr bwMode="auto">
          <a:xfrm flipH="1" flipV="1">
            <a:off x="586402" y="5080107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69" name="Flowchart: Terminator 68"/>
          <p:cNvSpPr/>
          <p:nvPr/>
        </p:nvSpPr>
        <p:spPr bwMode="auto">
          <a:xfrm>
            <a:off x="734424" y="4845317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70" name="Flowchart: Terminator 69"/>
          <p:cNvSpPr/>
          <p:nvPr/>
        </p:nvSpPr>
        <p:spPr bwMode="auto">
          <a:xfrm>
            <a:off x="7346929" y="3022387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71" name="Flowchart: Terminator 70"/>
          <p:cNvSpPr/>
          <p:nvPr/>
        </p:nvSpPr>
        <p:spPr bwMode="auto">
          <a:xfrm>
            <a:off x="2449967" y="3623040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flipH="1">
            <a:off x="2289031" y="5080107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 flipH="1">
            <a:off x="3600156" y="5080107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4" name="Flowchart: Terminator 73"/>
          <p:cNvSpPr/>
          <p:nvPr/>
        </p:nvSpPr>
        <p:spPr bwMode="auto">
          <a:xfrm>
            <a:off x="3779450" y="4842072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75" name="Flowchart: Terminator 74"/>
          <p:cNvSpPr/>
          <p:nvPr/>
        </p:nvSpPr>
        <p:spPr bwMode="auto">
          <a:xfrm>
            <a:off x="2448379" y="4841639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flipH="1">
            <a:off x="3475900" y="385958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7" name="Straight Arrow Connector 76"/>
          <p:cNvCxnSpPr/>
          <p:nvPr/>
        </p:nvCxnSpPr>
        <p:spPr bwMode="auto">
          <a:xfrm flipH="1">
            <a:off x="8412928" y="3273918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8" name="Straight Arrow Connector 77"/>
          <p:cNvCxnSpPr/>
          <p:nvPr/>
        </p:nvCxnSpPr>
        <p:spPr bwMode="auto">
          <a:xfrm flipH="1">
            <a:off x="6881111" y="3273918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9" name="Straight Arrow Connector 78"/>
          <p:cNvCxnSpPr/>
          <p:nvPr/>
        </p:nvCxnSpPr>
        <p:spPr bwMode="auto">
          <a:xfrm flipH="1">
            <a:off x="6005083" y="257494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80" name="Straight Arrow Connector 79"/>
          <p:cNvCxnSpPr/>
          <p:nvPr/>
        </p:nvCxnSpPr>
        <p:spPr bwMode="auto">
          <a:xfrm flipH="1">
            <a:off x="4543650" y="257494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81" name="Freeform 80"/>
          <p:cNvSpPr/>
          <p:nvPr/>
        </p:nvSpPr>
        <p:spPr bwMode="auto">
          <a:xfrm>
            <a:off x="2293929" y="3860848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Flowchart: Terminator 81"/>
          <p:cNvSpPr/>
          <p:nvPr/>
        </p:nvSpPr>
        <p:spPr bwMode="auto">
          <a:xfrm>
            <a:off x="428636" y="5489497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83" name="Straight Arrow Connector 82"/>
          <p:cNvCxnSpPr/>
          <p:nvPr/>
        </p:nvCxnSpPr>
        <p:spPr bwMode="auto">
          <a:xfrm flipH="1">
            <a:off x="8280494" y="4485081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4" name="Straight Arrow Connector 83"/>
          <p:cNvCxnSpPr/>
          <p:nvPr/>
        </p:nvCxnSpPr>
        <p:spPr bwMode="auto">
          <a:xfrm flipH="1">
            <a:off x="6636659" y="447987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5" name="Flowchart: Terminator 84"/>
          <p:cNvSpPr/>
          <p:nvPr/>
        </p:nvSpPr>
        <p:spPr bwMode="auto">
          <a:xfrm>
            <a:off x="6838954" y="4228599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86" name="Straight Arrow Connector 85"/>
          <p:cNvCxnSpPr/>
          <p:nvPr/>
        </p:nvCxnSpPr>
        <p:spPr bwMode="auto">
          <a:xfrm>
            <a:off x="5286173" y="3878900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7" name="Straight Arrow Connector 86"/>
          <p:cNvCxnSpPr/>
          <p:nvPr/>
        </p:nvCxnSpPr>
        <p:spPr bwMode="auto">
          <a:xfrm flipH="1">
            <a:off x="571523" y="447919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8" name="Freeform 87"/>
          <p:cNvSpPr/>
          <p:nvPr/>
        </p:nvSpPr>
        <p:spPr bwMode="auto">
          <a:xfrm>
            <a:off x="4931469" y="4491529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Freeform 88"/>
          <p:cNvSpPr/>
          <p:nvPr/>
        </p:nvSpPr>
        <p:spPr bwMode="auto">
          <a:xfrm>
            <a:off x="1588024" y="3274003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Freeform 89"/>
          <p:cNvSpPr/>
          <p:nvPr/>
        </p:nvSpPr>
        <p:spPr bwMode="auto">
          <a:xfrm>
            <a:off x="5146124" y="3280185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Flowchart: Terminator 90"/>
          <p:cNvSpPr/>
          <p:nvPr/>
        </p:nvSpPr>
        <p:spPr bwMode="auto">
          <a:xfrm>
            <a:off x="5619397" y="3031575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92" name="Flowchart: Terminator 91"/>
          <p:cNvSpPr/>
          <p:nvPr/>
        </p:nvSpPr>
        <p:spPr bwMode="auto">
          <a:xfrm>
            <a:off x="5387062" y="4222956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93" name="Flowchart: Terminator 92"/>
          <p:cNvSpPr/>
          <p:nvPr/>
        </p:nvSpPr>
        <p:spPr bwMode="auto">
          <a:xfrm>
            <a:off x="3687301" y="3612765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30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6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509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47482"/>
            <a:ext cx="4975412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collections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Outline the common types of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relationships </a:t>
            </a:r>
          </a:p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concurrent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networked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software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associated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avionics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domain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Describe common types of pattern relationships: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complements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compounds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sequences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Pattern languages (detailed example)</a:t>
            </a: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33744" y="972674"/>
            <a:ext cx="3567051" cy="522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4930" y="6438700"/>
            <a:ext cx="6799117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summarize even more relevant </a:t>
            </a:r>
            <a:r>
              <a:rPr lang="en-US" sz="2000" dirty="0" err="1" smtClean="0"/>
              <a:t>GoF</a:t>
            </a:r>
            <a:r>
              <a:rPr lang="en-US" sz="2000" dirty="0" smtClean="0"/>
              <a:t> &amp; POSA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888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Recap of Our Pattern Language Thus Far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962189"/>
            <a:ext cx="88840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patterns in our pattern </a:t>
            </a:r>
            <a:r>
              <a:rPr lang="en-US" sz="2000" dirty="0"/>
              <a:t>language </a:t>
            </a:r>
            <a:r>
              <a:rPr lang="en-US" sz="2000" dirty="0" smtClean="0"/>
              <a:t>build </a:t>
            </a:r>
            <a:r>
              <a:rPr lang="en-US" sz="2000" dirty="0"/>
              <a:t>on each other to </a:t>
            </a:r>
            <a:r>
              <a:rPr lang="en-US" sz="2000" dirty="0" smtClean="0"/>
              <a:t>help generate a </a:t>
            </a:r>
            <a:r>
              <a:rPr lang="en-US" sz="2000" i="1" dirty="0" smtClean="0"/>
              <a:t>Broker</a:t>
            </a:r>
            <a:r>
              <a:rPr lang="en-US" sz="2000" dirty="0" smtClean="0"/>
              <a:t> implementation by documenting </a:t>
            </a:r>
            <a:r>
              <a:rPr lang="en-US" sz="2000" dirty="0"/>
              <a:t>a successive progression of design </a:t>
            </a:r>
            <a:r>
              <a:rPr lang="en-US" sz="2000" dirty="0" smtClean="0"/>
              <a:t>decisions, transformations, &amp; </a:t>
            </a:r>
            <a:r>
              <a:rPr lang="en-US" sz="2000" i="1" dirty="0" smtClean="0"/>
              <a:t>alternatives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7150" y="2328308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592786" y="2454574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807365" y="2235094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246634" y="2233510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586400" y="3139443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586402" y="3727033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586402" y="4945632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734424" y="4710842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346929" y="2887912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449967" y="3488565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289031" y="494563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00156" y="4945632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779450" y="4707597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448379" y="4707164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475900" y="372511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412928" y="313944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6881111" y="3139443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005083" y="244047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543650" y="2440471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3022" name="Freeform 43021"/>
          <p:cNvSpPr/>
          <p:nvPr/>
        </p:nvSpPr>
        <p:spPr bwMode="auto">
          <a:xfrm>
            <a:off x="2293929" y="3726373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lowchart: Terminator 44"/>
          <p:cNvSpPr/>
          <p:nvPr/>
        </p:nvSpPr>
        <p:spPr bwMode="auto">
          <a:xfrm>
            <a:off x="428636" y="5355022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280494" y="4350606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636659" y="4345399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838954" y="4094124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286173" y="3744425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571523" y="4344717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4931469" y="4357054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588024" y="3139528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1259135" y="6438700"/>
            <a:ext cx="650805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This pattern language for </a:t>
            </a:r>
            <a:r>
              <a:rPr lang="en-US" sz="2000" i="1" dirty="0" smtClean="0"/>
              <a:t>Broker</a:t>
            </a:r>
            <a:r>
              <a:rPr lang="en-US" sz="2000" dirty="0" smtClean="0"/>
              <a:t> is not comprehensive</a:t>
            </a:r>
            <a:endParaRPr lang="en-US" sz="2000" u="none" dirty="0"/>
          </a:p>
        </p:txBody>
      </p:sp>
      <p:sp>
        <p:nvSpPr>
          <p:cNvPr id="59" name="Freeform 58"/>
          <p:cNvSpPr/>
          <p:nvPr/>
        </p:nvSpPr>
        <p:spPr bwMode="auto">
          <a:xfrm>
            <a:off x="5146124" y="3145710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5619397" y="2897100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387062" y="4088481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3687301" y="3478290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620237" y="3393362"/>
            <a:ext cx="3913759" cy="2930809"/>
            <a:chOff x="4620237" y="3393362"/>
            <a:chExt cx="3913759" cy="2930809"/>
          </a:xfrm>
        </p:grpSpPr>
        <p:sp>
          <p:nvSpPr>
            <p:cNvPr id="68" name="Rectangle 67"/>
            <p:cNvSpPr/>
            <p:nvPr/>
          </p:nvSpPr>
          <p:spPr>
            <a:xfrm>
              <a:off x="5004380" y="5258336"/>
              <a:ext cx="577402" cy="8402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544484" y="5733240"/>
              <a:ext cx="2868444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/>
                <a:t>Which </a:t>
              </a:r>
              <a:r>
                <a:rPr lang="en-US" i="1" dirty="0"/>
                <a:t>B</a:t>
              </a:r>
              <a:r>
                <a:rPr lang="en-US" i="1" dirty="0" smtClean="0"/>
                <a:t>roker</a:t>
              </a:r>
              <a:r>
                <a:rPr lang="en-US" dirty="0" smtClean="0"/>
                <a:t> concurrency alternative to choose</a:t>
              </a:r>
              <a:endParaRPr lang="en-US" dirty="0"/>
            </a:p>
          </p:txBody>
        </p:sp>
        <p:cxnSp>
          <p:nvCxnSpPr>
            <p:cNvPr id="70" name="Straight Arrow Connector 69"/>
            <p:cNvCxnSpPr/>
            <p:nvPr/>
          </p:nvCxnSpPr>
          <p:spPr bwMode="auto">
            <a:xfrm flipH="1" flipV="1">
              <a:off x="4620237" y="4000441"/>
              <a:ext cx="1394062" cy="167801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1" name="Straight Arrow Connector 70"/>
            <p:cNvCxnSpPr/>
            <p:nvPr/>
          </p:nvCxnSpPr>
          <p:spPr bwMode="auto">
            <a:xfrm flipV="1">
              <a:off x="6978706" y="4535968"/>
              <a:ext cx="0" cy="1142483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2" name="Straight Arrow Connector 71"/>
            <p:cNvCxnSpPr/>
            <p:nvPr/>
          </p:nvCxnSpPr>
          <p:spPr bwMode="auto">
            <a:xfrm flipV="1">
              <a:off x="7900457" y="3393362"/>
              <a:ext cx="344838" cy="2285089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73" name="Rectangle 72"/>
            <p:cNvSpPr/>
            <p:nvPr/>
          </p:nvSpPr>
          <p:spPr>
            <a:xfrm>
              <a:off x="6347958" y="4892967"/>
              <a:ext cx="577402" cy="8402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956594" y="4990863"/>
              <a:ext cx="577402" cy="8402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flat" dir="tl">
                  <a:rot lat="0" lon="0" rev="6600000"/>
                </a:lightRig>
              </a:scene3d>
              <a:sp3d extrusionH="25400" contourW="8890">
                <a:bevelT w="38100" h="31750"/>
                <a:contourClr>
                  <a:schemeClr val="accent2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 smtClean="0">
                  <a:ln w="11430"/>
                  <a:gradFill>
                    <a:gsLst>
                      <a:gs pos="0">
                        <a:schemeClr val="accent2">
                          <a:tint val="70000"/>
                          <a:satMod val="245000"/>
                        </a:schemeClr>
                      </a:gs>
                      <a:gs pos="75000">
                        <a:schemeClr val="accent2">
                          <a:tint val="90000"/>
                          <a:shade val="60000"/>
                          <a:satMod val="240000"/>
                        </a:schemeClr>
                      </a:gs>
                      <a:gs pos="100000">
                        <a:schemeClr val="accent2">
                          <a:tint val="100000"/>
                          <a:shade val="50000"/>
                          <a:satMod val="240000"/>
                        </a:schemeClr>
                      </a:gs>
                    </a:gsLst>
                    <a:lin ang="5400000"/>
                  </a:gra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rPr>
                <a:t>?</a:t>
              </a:r>
              <a:endParaRPr lang="en-US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Simplifying Event Handling with Reactor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626847"/>
              </p:ext>
            </p:extLst>
          </p:nvPr>
        </p:nvGraphicFramePr>
        <p:xfrm>
          <a:off x="12700" y="981075"/>
          <a:ext cx="5344608" cy="1736457"/>
        </p:xfrm>
        <a:graphic>
          <a:graphicData uri="http://schemas.openxmlformats.org/drawingml/2006/table">
            <a:tbl>
              <a:tblPr/>
              <a:tblGrid>
                <a:gridCol w="2321709"/>
                <a:gridCol w="3022899"/>
              </a:tblGrid>
              <a:tr h="316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70697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&amp; connection code with protocol-handling code</a:t>
                      </a:r>
                      <a:endParaRPr kumimoji="0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440"/>
          <p:cNvSpPr>
            <a:spLocks noChangeArrowheads="1"/>
          </p:cNvSpPr>
          <p:nvPr/>
        </p:nvSpPr>
        <p:spPr bwMode="auto">
          <a:xfrm>
            <a:off x="2290531" y="3362086"/>
            <a:ext cx="6786452" cy="32439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select (width, &amp;</a:t>
            </a:r>
            <a:r>
              <a:rPr lang="en-US" sz="1600" b="1" u="none" dirty="0" err="1" smtClean="0">
                <a:latin typeface="Courier New" pitchFamily="49" charset="0"/>
              </a:rPr>
              <a:t>ready_handles</a:t>
            </a:r>
            <a:r>
              <a:rPr lang="en-US" sz="1600" b="1" u="none" dirty="0" smtClean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if (FD_ISSET (acceptor,  &amp;</a:t>
            </a:r>
            <a:r>
              <a:rPr lang="en-US" sz="1600" b="1" u="none" dirty="0" err="1" smtClean="0">
                <a:latin typeface="Courier New" pitchFamily="49" charset="0"/>
              </a:rPr>
              <a:t>ready_handles</a:t>
            </a:r>
            <a:r>
              <a:rPr lang="en-US" sz="1600" b="1" u="none" dirty="0" smtClean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   </a:t>
            </a:r>
            <a:r>
              <a:rPr lang="en-US" sz="1600" b="1" u="none" dirty="0" err="1" smtClean="0">
                <a:latin typeface="Courier New" pitchFamily="49" charset="0"/>
              </a:rPr>
              <a:t>int</a:t>
            </a:r>
            <a:r>
              <a:rPr lang="en-US" sz="1600" b="1" u="none" dirty="0" smtClean="0">
                <a:latin typeface="Courier New" pitchFamily="49" charset="0"/>
              </a:rPr>
              <a:t> h = accept (acceptor, 0, 0);</a:t>
            </a:r>
          </a:p>
          <a:p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</a:rPr>
              <a:t>FD_SET (handle, &amp;</a:t>
            </a:r>
            <a:r>
              <a:rPr lang="en-US" sz="1600" b="1" dirty="0" err="1" smtClean="0">
                <a:latin typeface="Courier New" pitchFamily="49" charset="0"/>
              </a:rPr>
              <a:t>ready_handles</a:t>
            </a:r>
            <a:r>
              <a:rPr lang="en-US" sz="1600" b="1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600" b="1" dirty="0">
                <a:latin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</a:rPr>
              <a:t>   // ... Handle connection acceptance</a:t>
            </a:r>
            <a:endParaRPr lang="en-US" sz="1600" b="1" u="none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b="1" dirty="0" smtClean="0">
                <a:latin typeface="Courier New" pitchFamily="49" charset="0"/>
              </a:rPr>
              <a:t> } else </a:t>
            </a:r>
          </a:p>
          <a:p>
            <a:r>
              <a:rPr lang="en-US" sz="1600" b="1" dirty="0" smtClean="0">
                <a:latin typeface="Courier New" pitchFamily="49" charset="0"/>
              </a:rPr>
              <a:t>    for (</a:t>
            </a:r>
            <a:r>
              <a:rPr lang="en-US" sz="1600" b="1" dirty="0" err="1" smtClean="0">
                <a:latin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</a:rPr>
              <a:t> </a:t>
            </a:r>
            <a:r>
              <a:rPr lang="en-US" sz="1600" b="1" dirty="0">
                <a:latin typeface="Courier New" pitchFamily="49" charset="0"/>
              </a:rPr>
              <a:t>handle = </a:t>
            </a:r>
            <a:r>
              <a:rPr lang="en-US" sz="1600" b="1" dirty="0" err="1">
                <a:latin typeface="Courier New" pitchFamily="49" charset="0"/>
              </a:rPr>
              <a:t>s_handle</a:t>
            </a:r>
            <a:r>
              <a:rPr lang="en-US" sz="1600" b="1" dirty="0">
                <a:latin typeface="Courier New" pitchFamily="49" charset="0"/>
              </a:rPr>
              <a:t> + </a:t>
            </a:r>
            <a:r>
              <a:rPr lang="en-US" sz="1600" b="1" dirty="0" smtClean="0">
                <a:latin typeface="Courier New" pitchFamily="49" charset="0"/>
              </a:rPr>
              <a:t>1; </a:t>
            </a:r>
            <a:br>
              <a:rPr lang="en-US" sz="1600" b="1" dirty="0" smtClean="0">
                <a:latin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</a:rPr>
              <a:t>         handle </a:t>
            </a:r>
            <a:r>
              <a:rPr lang="en-US" sz="1600" b="1" dirty="0">
                <a:latin typeface="Courier New" pitchFamily="49" charset="0"/>
              </a:rPr>
              <a:t>&lt; </a:t>
            </a:r>
            <a:r>
              <a:rPr lang="en-US" sz="1600" b="1" dirty="0" smtClean="0">
                <a:latin typeface="Courier New" pitchFamily="49" charset="0"/>
              </a:rPr>
              <a:t>maxhandlep1; ++handle)</a:t>
            </a:r>
            <a:endParaRPr lang="en-US" sz="1600" b="1" dirty="0">
              <a:latin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smtClean="0">
                <a:latin typeface="Courier New" pitchFamily="49" charset="0"/>
              </a:rPr>
              <a:t>  if </a:t>
            </a:r>
            <a:r>
              <a:rPr lang="en-US" sz="1600" b="1" dirty="0">
                <a:latin typeface="Courier New" pitchFamily="49" charset="0"/>
              </a:rPr>
              <a:t>(FD_ISSET (handle, </a:t>
            </a:r>
            <a:r>
              <a:rPr lang="en-US" sz="1600" b="1" dirty="0" smtClean="0">
                <a:latin typeface="Courier New" pitchFamily="49" charset="0"/>
              </a:rPr>
              <a:t>&amp;</a:t>
            </a:r>
            <a:r>
              <a:rPr lang="en-US" sz="1600" b="1" dirty="0" err="1" smtClean="0">
                <a:latin typeface="Courier New" pitchFamily="49" charset="0"/>
              </a:rPr>
              <a:t>ready_handles</a:t>
            </a:r>
            <a:r>
              <a:rPr lang="en-US" sz="1600" b="1" dirty="0">
                <a:latin typeface="Courier New" pitchFamily="49" charset="0"/>
              </a:rPr>
              <a:t>)) {</a:t>
            </a:r>
          </a:p>
          <a:p>
            <a:r>
              <a:rPr lang="en-US" sz="1600" b="1" dirty="0">
                <a:latin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</a:rPr>
              <a:t>  // ... Perform application protocol processing</a:t>
            </a:r>
            <a:endParaRPr lang="en-US" sz="1600" b="1" dirty="0">
              <a:latin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</a:rPr>
              <a:t>    </a:t>
            </a:r>
            <a:r>
              <a:rPr lang="en-US" sz="1600" b="1" dirty="0" smtClean="0">
                <a:latin typeface="Courier New" pitchFamily="49" charset="0"/>
              </a:rPr>
              <a:t>  }</a:t>
            </a:r>
            <a:endParaRPr lang="en-US" sz="1600" b="1" u="none" dirty="0" smtClean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     </a:t>
            </a:r>
            <a:endParaRPr lang="en-US" sz="1600" b="1" u="none" dirty="0">
              <a:latin typeface="Courier New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10800000">
            <a:off x="1970792" y="3915227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3654" y="3619441"/>
            <a:ext cx="2457516" cy="591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Use of non-portable handle type 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0800000">
            <a:off x="1953803" y="5124335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2" name="AutoShape 10"/>
          <p:cNvSpPr>
            <a:spLocks noChangeArrowheads="1"/>
          </p:cNvSpPr>
          <p:nvPr/>
        </p:nvSpPr>
        <p:spPr bwMode="auto">
          <a:xfrm rot="5400000" flipV="1">
            <a:off x="2555289" y="3022153"/>
            <a:ext cx="367742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2982238" y="2931334"/>
            <a:ext cx="5727197" cy="342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Hard-coded to a </a:t>
            </a:r>
            <a:r>
              <a:rPr lang="en-US" sz="1800" b="1" dirty="0" smtClean="0">
                <a:solidFill>
                  <a:srgbClr val="336699"/>
                </a:solidFill>
                <a:latin typeface="Arial" charset="0"/>
              </a:rPr>
              <a:t>particular system call</a:t>
            </a: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 </a:t>
            </a:r>
          </a:p>
        </p:txBody>
      </p:sp>
      <p:sp>
        <p:nvSpPr>
          <p:cNvPr id="14" name="Text Box 9"/>
          <p:cNvSpPr txBox="1">
            <a:spLocks noChangeArrowheads="1"/>
          </p:cNvSpPr>
          <p:nvPr/>
        </p:nvSpPr>
        <p:spPr bwMode="auto">
          <a:xfrm>
            <a:off x="245970" y="4828548"/>
            <a:ext cx="2044561" cy="840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Inefficient O(n) sequential search </a:t>
            </a:r>
          </a:p>
        </p:txBody>
      </p:sp>
    </p:spTree>
    <p:extLst>
      <p:ext uri="{BB962C8B-B14F-4D97-AF65-F5344CB8AC3E}">
        <p14:creationId xmlns:p14="http://schemas.microsoft.com/office/powerpoint/2010/main" val="427114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/>
      <p:bldP spid="1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12700" y="638803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Simplifying Event Handling with Reactor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100268"/>
              </p:ext>
            </p:extLst>
          </p:nvPr>
        </p:nvGraphicFramePr>
        <p:xfrm>
          <a:off x="12700" y="981075"/>
          <a:ext cx="9118600" cy="1736457"/>
        </p:xfrm>
        <a:graphic>
          <a:graphicData uri="http://schemas.openxmlformats.org/drawingml/2006/table">
            <a:tbl>
              <a:tblPr/>
              <a:tblGrid>
                <a:gridCol w="2321709"/>
                <a:gridCol w="3022899"/>
                <a:gridCol w="3773992"/>
              </a:tblGrid>
              <a:tr h="316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70697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QoS needs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&amp; connection code with protocol-handling code</a:t>
                      </a:r>
                      <a:endParaRPr kumimoji="0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Reactor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smtClean="0">
                          <a:latin typeface="Arial" charset="0"/>
                        </a:rPr>
                        <a:t>separate generic event</a:t>
                      </a:r>
                      <a:r>
                        <a:rPr lang="en-US" sz="2000" u="none" baseline="0" dirty="0" smtClean="0">
                          <a:latin typeface="Arial" charset="0"/>
                        </a:rPr>
                        <a:t> </a:t>
                      </a:r>
                      <a:r>
                        <a:rPr lang="en-US" sz="2000" u="none" dirty="0" err="1" smtClean="0">
                          <a:latin typeface="Arial" charset="0"/>
                        </a:rPr>
                        <a:t>demuxing</a:t>
                      </a:r>
                      <a:r>
                        <a:rPr lang="en-US" sz="2000" u="none" dirty="0" smtClean="0">
                          <a:latin typeface="Arial" charset="0"/>
                        </a:rPr>
                        <a:t> &amp; connection</a:t>
                      </a:r>
                      <a:r>
                        <a:rPr lang="en-US" sz="2000" u="none" baseline="0" dirty="0" smtClean="0"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latin typeface="Arial" charset="0"/>
                        </a:rPr>
                        <a:t>management code from </a:t>
                      </a:r>
                      <a:r>
                        <a:rPr lang="en-US" sz="2000" i="1" u="none" dirty="0" smtClean="0">
                          <a:latin typeface="Arial" charset="0"/>
                        </a:rPr>
                        <a:t>Broker</a:t>
                      </a:r>
                      <a:r>
                        <a:rPr lang="en-US" sz="2000" u="none" dirty="0" smtClean="0">
                          <a:latin typeface="Arial" charset="0"/>
                        </a:rPr>
                        <a:t> protocol code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280790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5589588" y="7000609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6548438" y="6805346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6"/>
          <p:cNvSpPr>
            <a:spLocks noChangeArrowheads="1"/>
          </p:cNvSpPr>
          <p:nvPr/>
        </p:nvSpPr>
        <p:spPr bwMode="auto">
          <a:xfrm>
            <a:off x="5429251" y="6805346"/>
            <a:ext cx="1587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34"/>
          <p:cNvSpPr>
            <a:spLocks noChangeArrowheads="1"/>
          </p:cNvSpPr>
          <p:nvPr/>
        </p:nvSpPr>
        <p:spPr bwMode="auto">
          <a:xfrm>
            <a:off x="8131176" y="6735496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35"/>
          <p:cNvSpPr>
            <a:spLocks noChangeArrowheads="1"/>
          </p:cNvSpPr>
          <p:nvPr/>
        </p:nvSpPr>
        <p:spPr bwMode="auto">
          <a:xfrm>
            <a:off x="7081838" y="6735496"/>
            <a:ext cx="15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6548438" y="68418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6869113" y="68418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1"/>
          <p:cNvSpPr>
            <a:spLocks noChangeArrowheads="1"/>
          </p:cNvSpPr>
          <p:nvPr/>
        </p:nvSpPr>
        <p:spPr bwMode="auto">
          <a:xfrm>
            <a:off x="7508876" y="6735496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42"/>
          <p:cNvSpPr>
            <a:spLocks noChangeArrowheads="1"/>
          </p:cNvSpPr>
          <p:nvPr/>
        </p:nvSpPr>
        <p:spPr bwMode="auto">
          <a:xfrm>
            <a:off x="7775576" y="6735496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4949826" y="7019659"/>
            <a:ext cx="17462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44"/>
          <p:cNvSpPr>
            <a:spLocks noChangeArrowheads="1"/>
          </p:cNvSpPr>
          <p:nvPr/>
        </p:nvSpPr>
        <p:spPr bwMode="auto">
          <a:xfrm>
            <a:off x="5268913" y="70196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470" y="3333952"/>
            <a:ext cx="8021910" cy="30178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" name="Rectangle 4"/>
          <p:cNvSpPr>
            <a:spLocks noChangeArrowheads="1"/>
          </p:cNvSpPr>
          <p:nvPr/>
        </p:nvSpPr>
        <p:spPr bwMode="auto">
          <a:xfrm>
            <a:off x="188949" y="6438700"/>
            <a:ext cx="876748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www.dre.vanderbilt.edu/~schmidt/PDF/Reactor.pdf</a:t>
            </a:r>
            <a:r>
              <a:rPr lang="en-US" sz="2000" dirty="0" smtClean="0"/>
              <a:t> for more on </a:t>
            </a:r>
            <a:r>
              <a:rPr lang="en-US" sz="2000" i="1" dirty="0" smtClean="0"/>
              <a:t>Reactor</a:t>
            </a:r>
            <a:endParaRPr lang="en-US" sz="2000" i="1" u="none" dirty="0"/>
          </a:p>
        </p:txBody>
      </p:sp>
      <p:sp>
        <p:nvSpPr>
          <p:cNvPr id="1831936" name="Rectangle 1831935"/>
          <p:cNvSpPr/>
          <p:nvPr/>
        </p:nvSpPr>
        <p:spPr bwMode="auto">
          <a:xfrm>
            <a:off x="-349470" y="4580966"/>
            <a:ext cx="1210063" cy="6723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3726" y="5001946"/>
            <a:ext cx="1008609" cy="2862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>
                <a:latin typeface="Arial" pitchFamily="34" charset="0"/>
                <a:cs typeface="Arial" pitchFamily="34" charset="0"/>
              </a:rPr>
              <a:t>&lt;&lt;uses&gt;&gt;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31939" name="Straight Arrow Connector 1831938"/>
          <p:cNvCxnSpPr>
            <a:stCxn id="1831936" idx="0"/>
            <a:endCxn id="1831936" idx="2"/>
          </p:cNvCxnSpPr>
          <p:nvPr/>
        </p:nvCxnSpPr>
        <p:spPr bwMode="auto">
          <a:xfrm>
            <a:off x="255562" y="4580966"/>
            <a:ext cx="0" cy="67234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08" name="Rectangle 107"/>
          <p:cNvSpPr/>
          <p:nvPr/>
        </p:nvSpPr>
        <p:spPr>
          <a:xfrm>
            <a:off x="6771063" y="2818811"/>
            <a:ext cx="2301219" cy="213904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 smtClean="0"/>
              <a:t>Reactor </a:t>
            </a:r>
            <a:r>
              <a:rPr lang="en-US" sz="2000" dirty="0" smtClean="0"/>
              <a:t>structures event-driven software to cleanly </a:t>
            </a:r>
            <a:r>
              <a:rPr lang="en-US" sz="2000" dirty="0" err="1" smtClean="0"/>
              <a:t>demux</a:t>
            </a:r>
            <a:r>
              <a:rPr lang="en-US" sz="2000" dirty="0" smtClean="0"/>
              <a:t> </a:t>
            </a:r>
            <a:r>
              <a:rPr lang="en-US" sz="2000" dirty="0"/>
              <a:t>&amp; dispatch service requests </a:t>
            </a:r>
            <a:r>
              <a:rPr lang="en-US" sz="2000" dirty="0" smtClean="0"/>
              <a:t>delivered from one </a:t>
            </a:r>
            <a:r>
              <a:rPr lang="en-US" sz="2000" dirty="0"/>
              <a:t>or more </a:t>
            </a:r>
            <a:r>
              <a:rPr lang="en-US" sz="2000" dirty="0" smtClean="0"/>
              <a:t>clients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967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0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Collections of stand-alone patterns have certainly been used 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are social, however, &amp; like to work together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commonly form </a:t>
            </a:r>
            <a:r>
              <a:rPr lang="en-US" sz="2000" dirty="0"/>
              <a:t>the following </a:t>
            </a:r>
            <a:r>
              <a:rPr lang="en-US" sz="2000" dirty="0" smtClean="0"/>
              <a:t>types </a:t>
            </a:r>
            <a:r>
              <a:rPr lang="en-US" sz="2000" dirty="0"/>
              <a:t>of </a:t>
            </a:r>
            <a:r>
              <a:rPr lang="en-US" sz="2000" dirty="0" smtClean="0"/>
              <a:t>relationships:</a:t>
            </a:r>
            <a:endParaRPr lang="en-US" sz="20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2299363"/>
            <a:ext cx="3636721" cy="163121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44538" lvl="1" indent="-344488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 startAt="3"/>
            </a:pPr>
            <a:r>
              <a:rPr lang="en-US" sz="2000" b="1" dirty="0" smtClean="0"/>
              <a:t>Pattern sequences </a:t>
            </a:r>
            <a:r>
              <a:rPr lang="en-US" sz="2000" dirty="0" smtClean="0"/>
              <a:t>join predecessor patterns </a:t>
            </a:r>
            <a:r>
              <a:rPr lang="en-US" sz="2000" dirty="0"/>
              <a:t>with successor patterns to form part </a:t>
            </a:r>
            <a:br>
              <a:rPr lang="en-US" sz="2000" dirty="0"/>
            </a:br>
            <a:r>
              <a:rPr lang="en-US" sz="2000" dirty="0"/>
              <a:t>of </a:t>
            </a:r>
            <a:r>
              <a:rPr lang="en-US" sz="2000" dirty="0" smtClean="0"/>
              <a:t>their context</a:t>
            </a:r>
          </a:p>
        </p:txBody>
      </p:sp>
      <p:pic>
        <p:nvPicPr>
          <p:cNvPr id="8" name="Picture 2" descr="File:DNA Double Helix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41" y="1878562"/>
            <a:ext cx="5592527" cy="422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5015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49" y="3234992"/>
            <a:ext cx="7111988" cy="3116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Simplifying Event Handling with Reactor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754728"/>
              </p:ext>
            </p:extLst>
          </p:nvPr>
        </p:nvGraphicFramePr>
        <p:xfrm>
          <a:off x="12700" y="981075"/>
          <a:ext cx="9118600" cy="1736457"/>
        </p:xfrm>
        <a:graphic>
          <a:graphicData uri="http://schemas.openxmlformats.org/drawingml/2006/table">
            <a:tbl>
              <a:tblPr/>
              <a:tblGrid>
                <a:gridCol w="2321709"/>
                <a:gridCol w="3022899"/>
                <a:gridCol w="3773992"/>
              </a:tblGrid>
              <a:tr h="316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70697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&amp; connection code with protocol-handling code</a:t>
                      </a:r>
                      <a:endParaRPr kumimoji="0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Reactor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separate generic event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demuxing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&amp; connection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management code from </a:t>
                      </a:r>
                      <a:r>
                        <a:rPr lang="en-US" sz="2000" i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Broker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protocol code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280790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Dynamics</a:t>
            </a:r>
            <a:endParaRPr lang="en-US" sz="2800" b="1" dirty="0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5589588" y="7000609"/>
            <a:ext cx="1588" cy="190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548438" y="6805346"/>
            <a:ext cx="1588" cy="190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5429251" y="6805346"/>
            <a:ext cx="1587" cy="190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31"/>
          <p:cNvSpPr>
            <a:spLocks noChangeArrowheads="1"/>
          </p:cNvSpPr>
          <p:nvPr/>
        </p:nvSpPr>
        <p:spPr bwMode="auto">
          <a:xfrm>
            <a:off x="6548438" y="6256071"/>
            <a:ext cx="1588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3776663" y="6256071"/>
            <a:ext cx="1588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33"/>
          <p:cNvSpPr>
            <a:spLocks noChangeArrowheads="1"/>
          </p:cNvSpPr>
          <p:nvPr/>
        </p:nvSpPr>
        <p:spPr bwMode="auto">
          <a:xfrm>
            <a:off x="3722688" y="6256071"/>
            <a:ext cx="1588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4"/>
          <p:cNvSpPr>
            <a:spLocks noChangeArrowheads="1"/>
          </p:cNvSpPr>
          <p:nvPr/>
        </p:nvSpPr>
        <p:spPr bwMode="auto">
          <a:xfrm>
            <a:off x="8131176" y="6735496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5"/>
          <p:cNvSpPr>
            <a:spLocks noChangeArrowheads="1"/>
          </p:cNvSpPr>
          <p:nvPr/>
        </p:nvSpPr>
        <p:spPr bwMode="auto">
          <a:xfrm>
            <a:off x="7081838" y="6735496"/>
            <a:ext cx="1588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6"/>
          <p:cNvSpPr>
            <a:spLocks noChangeArrowheads="1"/>
          </p:cNvSpPr>
          <p:nvPr/>
        </p:nvSpPr>
        <p:spPr bwMode="auto">
          <a:xfrm>
            <a:off x="3509963" y="6575159"/>
            <a:ext cx="1588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6548438" y="68418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38"/>
          <p:cNvSpPr>
            <a:spLocks noChangeArrowheads="1"/>
          </p:cNvSpPr>
          <p:nvPr/>
        </p:nvSpPr>
        <p:spPr bwMode="auto">
          <a:xfrm>
            <a:off x="6869113" y="68418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39"/>
          <p:cNvSpPr>
            <a:spLocks noChangeArrowheads="1"/>
          </p:cNvSpPr>
          <p:nvPr/>
        </p:nvSpPr>
        <p:spPr bwMode="auto">
          <a:xfrm>
            <a:off x="3189288" y="6610084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3509963" y="6610084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7508876" y="6735496"/>
            <a:ext cx="1587" cy="17463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42"/>
          <p:cNvSpPr>
            <a:spLocks noChangeArrowheads="1"/>
          </p:cNvSpPr>
          <p:nvPr/>
        </p:nvSpPr>
        <p:spPr bwMode="auto">
          <a:xfrm>
            <a:off x="7775576" y="6735496"/>
            <a:ext cx="1587" cy="17463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43"/>
          <p:cNvSpPr>
            <a:spLocks noChangeArrowheads="1"/>
          </p:cNvSpPr>
          <p:nvPr/>
        </p:nvSpPr>
        <p:spPr bwMode="auto">
          <a:xfrm>
            <a:off x="4949826" y="7019659"/>
            <a:ext cx="17462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44"/>
          <p:cNvSpPr>
            <a:spLocks noChangeArrowheads="1"/>
          </p:cNvSpPr>
          <p:nvPr/>
        </p:nvSpPr>
        <p:spPr bwMode="auto">
          <a:xfrm>
            <a:off x="5268913" y="70196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803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71063" y="2818811"/>
            <a:ext cx="2301219" cy="213904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 smtClean="0"/>
              <a:t>Reactor </a:t>
            </a:r>
            <a:r>
              <a:rPr lang="en-US" sz="2000" dirty="0" smtClean="0"/>
              <a:t>structures event-driven software to cleanly </a:t>
            </a:r>
            <a:r>
              <a:rPr lang="en-US" sz="2000" dirty="0" err="1" smtClean="0"/>
              <a:t>demux</a:t>
            </a:r>
            <a:r>
              <a:rPr lang="en-US" sz="2000" dirty="0" smtClean="0"/>
              <a:t> </a:t>
            </a:r>
            <a:r>
              <a:rPr lang="en-US" sz="2000" dirty="0"/>
              <a:t>&amp; dispatch service requests </a:t>
            </a:r>
            <a:r>
              <a:rPr lang="en-US" sz="2000" dirty="0" smtClean="0"/>
              <a:t>delivered from one </a:t>
            </a:r>
            <a:r>
              <a:rPr lang="en-US" sz="2000" dirty="0"/>
              <a:t>or more </a:t>
            </a:r>
            <a:r>
              <a:rPr lang="en-US" sz="2000" dirty="0" smtClean="0"/>
              <a:t>clients</a:t>
            </a:r>
            <a:endParaRPr lang="en-US" sz="2000" dirty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188949" y="6438700"/>
            <a:ext cx="876748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www.dre.vanderbilt.edu/~schmidt/PDF/Reactor.pdf</a:t>
            </a:r>
            <a:r>
              <a:rPr lang="en-US" sz="2000" dirty="0" smtClean="0"/>
              <a:t> for more on </a:t>
            </a:r>
            <a:r>
              <a:rPr lang="en-US" sz="2000" i="1" dirty="0" smtClean="0"/>
              <a:t>Reactor</a:t>
            </a:r>
            <a:endParaRPr lang="en-US" sz="2000" i="1" u="none" dirty="0"/>
          </a:p>
        </p:txBody>
      </p:sp>
    </p:spTree>
    <p:extLst>
      <p:ext uri="{BB962C8B-B14F-4D97-AF65-F5344CB8AC3E}">
        <p14:creationId xmlns:p14="http://schemas.microsoft.com/office/powerpoint/2010/main" val="5715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reactor sequen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468" y="367659"/>
            <a:ext cx="7777141" cy="610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1819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Simplifying Event Handling with Reactor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5711"/>
              </p:ext>
            </p:extLst>
          </p:nvPr>
        </p:nvGraphicFramePr>
        <p:xfrm>
          <a:off x="12700" y="981075"/>
          <a:ext cx="9118600" cy="1736457"/>
        </p:xfrm>
        <a:graphic>
          <a:graphicData uri="http://schemas.openxmlformats.org/drawingml/2006/table">
            <a:tbl>
              <a:tblPr/>
              <a:tblGrid>
                <a:gridCol w="2321709"/>
                <a:gridCol w="3022899"/>
                <a:gridCol w="3773992"/>
              </a:tblGrid>
              <a:tr h="31612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70697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&amp; connection code with protocol-handling code</a:t>
                      </a:r>
                      <a:endParaRPr kumimoji="0" lang="en-US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Reactor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separate generic event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demuxing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&amp; connection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management code from </a:t>
                      </a:r>
                      <a:r>
                        <a:rPr lang="en-US" sz="2000" i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Broker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protocol code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76621"/>
              </p:ext>
            </p:extLst>
          </p:nvPr>
        </p:nvGraphicFramePr>
        <p:xfrm>
          <a:off x="0" y="1967847"/>
          <a:ext cx="52736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42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67847"/>
                        <a:ext cx="52736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559296" y="5137163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charset="0"/>
              </a:rPr>
              <a:t>ORB Core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51552" y="4499854"/>
            <a:ext cx="164859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charset="0"/>
              </a:rPr>
              <a:t>Object Adapter</a:t>
            </a:r>
            <a:endParaRPr lang="en-US" sz="1600" b="1" dirty="0"/>
          </a:p>
        </p:txBody>
      </p:sp>
      <p:sp>
        <p:nvSpPr>
          <p:cNvPr id="35" name="Rectangle 34"/>
          <p:cNvSpPr/>
          <p:nvPr/>
        </p:nvSpPr>
        <p:spPr>
          <a:xfrm>
            <a:off x="3338145" y="2958536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</a:rPr>
              <a:t>Object</a:t>
            </a:r>
          </a:p>
          <a:p>
            <a:pPr algn="ctr"/>
            <a:r>
              <a:rPr lang="en-US" sz="1600" b="1" dirty="0" smtClean="0">
                <a:latin typeface="Arial" charset="0"/>
              </a:rPr>
              <a:t>(Servant)</a:t>
            </a:r>
            <a:endParaRPr lang="en-US" sz="1600" b="1" dirty="0"/>
          </a:p>
        </p:txBody>
      </p:sp>
      <p:sp>
        <p:nvSpPr>
          <p:cNvPr id="87" name="Rectangle 72"/>
          <p:cNvSpPr>
            <a:spLocks noChangeArrowheads="1"/>
          </p:cNvSpPr>
          <p:nvPr/>
        </p:nvSpPr>
        <p:spPr bwMode="auto">
          <a:xfrm>
            <a:off x="7535863" y="5370672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28" name="TextBox 27"/>
          <p:cNvSpPr txBox="1"/>
          <p:nvPr/>
        </p:nvSpPr>
        <p:spPr>
          <a:xfrm>
            <a:off x="6045781" y="4243196"/>
            <a:ext cx="1150315" cy="341632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Root POA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5260972" y="5873795"/>
            <a:ext cx="2719932" cy="341632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Socket Event Sources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5354681" y="5396243"/>
            <a:ext cx="300243" cy="312737"/>
            <a:chOff x="8327572" y="4328206"/>
            <a:chExt cx="300243" cy="312737"/>
          </a:xfrm>
        </p:grpSpPr>
        <p:grpSp>
          <p:nvGrpSpPr>
            <p:cNvPr id="128" name="Group 12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3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9" name="Straight Arrow Connector 12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3" name="Straight Arrow Connector 32"/>
          <p:cNvCxnSpPr/>
          <p:nvPr/>
        </p:nvCxnSpPr>
        <p:spPr bwMode="auto">
          <a:xfrm flipH="1" flipV="1">
            <a:off x="6616802" y="4594860"/>
            <a:ext cx="8273" cy="90117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5170413" y="4878588"/>
            <a:ext cx="2901051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IIOP Handlers &amp; Acceptors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831229" y="5427458"/>
            <a:ext cx="1579418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Reactor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31939" name="Freeform 1831938"/>
          <p:cNvSpPr/>
          <p:nvPr/>
        </p:nvSpPr>
        <p:spPr bwMode="auto">
          <a:xfrm>
            <a:off x="7421880" y="5593080"/>
            <a:ext cx="251460" cy="274320"/>
          </a:xfrm>
          <a:custGeom>
            <a:avLst/>
            <a:gdLst>
              <a:gd name="connsiteX0" fmla="*/ 0 w 251460"/>
              <a:gd name="connsiteY0" fmla="*/ 0 h 274320"/>
              <a:gd name="connsiteX1" fmla="*/ 251460 w 251460"/>
              <a:gd name="connsiteY1" fmla="*/ 0 h 274320"/>
              <a:gd name="connsiteX2" fmla="*/ 251460 w 2514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274320">
                <a:moveTo>
                  <a:pt x="0" y="0"/>
                </a:moveTo>
                <a:lnTo>
                  <a:pt x="251460" y="0"/>
                </a:lnTo>
                <a:lnTo>
                  <a:pt x="251460" y="27432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1406769" y="6438700"/>
            <a:ext cx="621118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i="1" dirty="0" smtClean="0"/>
              <a:t>Reactor</a:t>
            </a:r>
            <a:r>
              <a:rPr lang="en-US" sz="2000" dirty="0" smtClean="0"/>
              <a:t> provides coarse-grained concurrency control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43045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Scalability with Half-Sync/Half-</a:t>
            </a:r>
            <a:r>
              <a:rPr lang="en-US" sz="3200" dirty="0" err="1" smtClean="0"/>
              <a:t>Async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007542"/>
              </p:ext>
            </p:extLst>
          </p:nvPr>
        </p:nvGraphicFramePr>
        <p:xfrm>
          <a:off x="12700" y="981075"/>
          <a:ext cx="6297565" cy="1981200"/>
        </p:xfrm>
        <a:graphic>
          <a:graphicData uri="http://schemas.openxmlformats.org/drawingml/2006/table">
            <a:tbl>
              <a:tblPr/>
              <a:tblGrid>
                <a:gridCol w="1979062"/>
                <a:gridCol w="4318503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for all connected clients, a Broker process must take advantage of parallelism &amp; not block while waiting for connection flow control to abate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9" name="Picture 3195" descr="persistence-of-memory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2518" y="3434055"/>
            <a:ext cx="3800298" cy="261055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</p:pic>
      <p:grpSp>
        <p:nvGrpSpPr>
          <p:cNvPr id="2" name="Group 1"/>
          <p:cNvGrpSpPr/>
          <p:nvPr/>
        </p:nvGrpSpPr>
        <p:grpSpPr>
          <a:xfrm>
            <a:off x="4537184" y="3130288"/>
            <a:ext cx="4389960" cy="926432"/>
            <a:chOff x="4533285" y="5561739"/>
            <a:chExt cx="5207959" cy="1203771"/>
          </a:xfrm>
        </p:grpSpPr>
        <p:pic>
          <p:nvPicPr>
            <p:cNvPr id="6656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85" y="5591280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636" y="5581433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987" y="5571586"/>
              <a:ext cx="1375905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338" y="5561739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Rectangle 72"/>
          <p:cNvSpPr>
            <a:spLocks noChangeArrowheads="1"/>
          </p:cNvSpPr>
          <p:nvPr/>
        </p:nvSpPr>
        <p:spPr bwMode="auto">
          <a:xfrm>
            <a:off x="7535863" y="5370672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26" name="TextBox 25"/>
          <p:cNvSpPr txBox="1"/>
          <p:nvPr/>
        </p:nvSpPr>
        <p:spPr>
          <a:xfrm>
            <a:off x="6045781" y="4243196"/>
            <a:ext cx="1150315" cy="341632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Root POA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60972" y="5873795"/>
            <a:ext cx="2719932" cy="341632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Socket Event Sources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54681" y="5396243"/>
            <a:ext cx="300243" cy="312737"/>
            <a:chOff x="8327572" y="4328206"/>
            <a:chExt cx="300243" cy="312737"/>
          </a:xfrm>
        </p:grpSpPr>
        <p:grpSp>
          <p:nvGrpSpPr>
            <p:cNvPr id="29" name="Group 2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5" name="Straight Arrow Connector 34"/>
          <p:cNvCxnSpPr/>
          <p:nvPr/>
        </p:nvCxnSpPr>
        <p:spPr bwMode="auto">
          <a:xfrm flipH="1" flipV="1">
            <a:off x="6616802" y="4594860"/>
            <a:ext cx="8273" cy="90117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5170413" y="4878588"/>
            <a:ext cx="2901051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IIOP Handlers &amp; Acceptors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31229" y="5427458"/>
            <a:ext cx="1579418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Reactor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Freeform 37"/>
          <p:cNvSpPr/>
          <p:nvPr/>
        </p:nvSpPr>
        <p:spPr bwMode="auto">
          <a:xfrm>
            <a:off x="7421880" y="5593080"/>
            <a:ext cx="251460" cy="274320"/>
          </a:xfrm>
          <a:custGeom>
            <a:avLst/>
            <a:gdLst>
              <a:gd name="connsiteX0" fmla="*/ 0 w 251460"/>
              <a:gd name="connsiteY0" fmla="*/ 0 h 274320"/>
              <a:gd name="connsiteX1" fmla="*/ 251460 w 251460"/>
              <a:gd name="connsiteY1" fmla="*/ 0 h 274320"/>
              <a:gd name="connsiteX2" fmla="*/ 251460 w 2514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274320">
                <a:moveTo>
                  <a:pt x="0" y="0"/>
                </a:moveTo>
                <a:lnTo>
                  <a:pt x="251460" y="0"/>
                </a:lnTo>
                <a:lnTo>
                  <a:pt x="251460" y="27432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650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8803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Scalability with Half-Sync/Half-</a:t>
            </a:r>
            <a:r>
              <a:rPr lang="en-US" sz="3200" dirty="0" err="1" smtClean="0"/>
              <a:t>Async</a:t>
            </a:r>
            <a:endParaRPr lang="en-US" sz="3200" dirty="0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" y="3497580"/>
            <a:ext cx="9136380" cy="2731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06698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2395" y="6438700"/>
            <a:ext cx="876748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>
                <a:hlinkClick r:id="rId4"/>
              </a:rPr>
              <a:t>www.dre.vanderbilt.edu/~schmidt/PDF/HS-HA.pdf</a:t>
            </a:r>
            <a:r>
              <a:rPr lang="en-US" sz="2000" dirty="0" smtClean="0"/>
              <a:t> has more on this pattern</a:t>
            </a:r>
            <a:endParaRPr lang="en-US" sz="2000" u="none" dirty="0"/>
          </a:p>
        </p:txBody>
      </p:sp>
      <p:sp>
        <p:nvSpPr>
          <p:cNvPr id="10" name="Rectangle 9"/>
          <p:cNvSpPr/>
          <p:nvPr/>
        </p:nvSpPr>
        <p:spPr>
          <a:xfrm>
            <a:off x="61859" y="4119850"/>
            <a:ext cx="2735656" cy="213904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/>
              <a:t>Half-Sync/Half-</a:t>
            </a:r>
            <a:r>
              <a:rPr lang="en-US" sz="2000" i="1" dirty="0" err="1"/>
              <a:t>Async</a:t>
            </a:r>
            <a:r>
              <a:rPr lang="en-US" sz="2000" i="1" dirty="0"/>
              <a:t> </a:t>
            </a:r>
            <a:r>
              <a:rPr lang="en-US" sz="2000" dirty="0"/>
              <a:t>decouples </a:t>
            </a:r>
            <a:r>
              <a:rPr lang="en-US" sz="2000" dirty="0" err="1"/>
              <a:t>async</a:t>
            </a:r>
            <a:r>
              <a:rPr lang="en-US" sz="2000" dirty="0"/>
              <a:t> &amp; sync </a:t>
            </a:r>
            <a:r>
              <a:rPr lang="en-US" sz="2000" dirty="0" smtClean="0"/>
              <a:t>processing </a:t>
            </a:r>
            <a:r>
              <a:rPr lang="en-US" sz="2000" dirty="0"/>
              <a:t>in concurrent </a:t>
            </a:r>
            <a:r>
              <a:rPr lang="en-US" sz="2000" dirty="0" smtClean="0"/>
              <a:t>systems </a:t>
            </a:r>
            <a:r>
              <a:rPr lang="en-US" sz="2000" dirty="0"/>
              <a:t>to simplify programming without unduly reducing performance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12700" y="3524180"/>
            <a:ext cx="1416987" cy="5317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06305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979062"/>
                <a:gridCol w="4318503"/>
                <a:gridCol w="282103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for all connected clients, a Broker process must take advantage of parallelism &amp; not block while waiting for connection flow control to abate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Half-Sync/ Half-</a:t>
                      </a:r>
                      <a:r>
                        <a:rPr kumimoji="0" lang="en-US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Async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err="1" smtClean="0">
                          <a:solidFill>
                            <a:schemeClr val="tx1"/>
                          </a:solidFill>
                          <a:latin typeface="Arial" charset="0"/>
                        </a:rPr>
                        <a:t>scalably</a:t>
                      </a:r>
                      <a:r>
                        <a:rPr lang="en-US" sz="2000" u="none" baseline="0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solidFill>
                            <a:schemeClr val="tx1"/>
                          </a:solidFill>
                          <a:latin typeface="Arial" charset="0"/>
                        </a:rPr>
                        <a:t>process requests concurrently in a pool of threads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03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Scalability with Half-Sync/Half-</a:t>
            </a:r>
            <a:r>
              <a:rPr lang="en-US" sz="3200" dirty="0" err="1" smtClean="0"/>
              <a:t>Async</a:t>
            </a:r>
            <a:endParaRPr lang="en-US" sz="3200" dirty="0"/>
          </a:p>
        </p:txBody>
      </p:sp>
      <p:sp>
        <p:nvSpPr>
          <p:cNvPr id="7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06698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Dynamics</a:t>
            </a:r>
            <a:endParaRPr lang="en-US" sz="2800" b="1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468" y="3018208"/>
            <a:ext cx="6590832" cy="3839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1859" y="4119850"/>
            <a:ext cx="2735656" cy="213904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/>
              <a:t>Half-Sync/Half-</a:t>
            </a:r>
            <a:r>
              <a:rPr lang="en-US" sz="2000" i="1" dirty="0" err="1"/>
              <a:t>Async</a:t>
            </a:r>
            <a:r>
              <a:rPr lang="en-US" sz="2000" i="1" dirty="0"/>
              <a:t> </a:t>
            </a:r>
            <a:r>
              <a:rPr lang="en-US" sz="2000" dirty="0"/>
              <a:t>decouples </a:t>
            </a:r>
            <a:r>
              <a:rPr lang="en-US" sz="2000" dirty="0" err="1"/>
              <a:t>async</a:t>
            </a:r>
            <a:r>
              <a:rPr lang="en-US" sz="2000" dirty="0"/>
              <a:t> &amp; sync </a:t>
            </a:r>
            <a:r>
              <a:rPr lang="en-US" sz="2000" dirty="0" smtClean="0"/>
              <a:t>processing </a:t>
            </a:r>
            <a:r>
              <a:rPr lang="en-US" sz="2000" dirty="0"/>
              <a:t>in concurrent </a:t>
            </a:r>
            <a:r>
              <a:rPr lang="en-US" sz="2000" dirty="0" smtClean="0"/>
              <a:t>systems </a:t>
            </a:r>
            <a:r>
              <a:rPr lang="en-US" sz="2000" dirty="0"/>
              <a:t>to simplify programming without unduly reducing performance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80997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979062"/>
                <a:gridCol w="4318503"/>
                <a:gridCol w="282103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for all connected clients, a Broker process must take advantage of parallelism &amp; not block while waiting for connection flow control to abate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Half-Sync/ Half-</a:t>
                      </a:r>
                      <a:r>
                        <a:rPr kumimoji="0" lang="en-US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Async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scalably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process requests concurrently in a pool of threads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2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17630"/>
              </p:ext>
            </p:extLst>
          </p:nvPr>
        </p:nvGraphicFramePr>
        <p:xfrm>
          <a:off x="0" y="2066907"/>
          <a:ext cx="52736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59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66907"/>
                        <a:ext cx="52736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Scalability with Half-Sync/Half-</a:t>
            </a:r>
            <a:r>
              <a:rPr lang="en-US" sz="3200" dirty="0" err="1" smtClean="0"/>
              <a:t>Async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2559296" y="5236223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charset="0"/>
              </a:rPr>
              <a:t>ORB Core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51552" y="4598914"/>
            <a:ext cx="164859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charset="0"/>
              </a:rPr>
              <a:t>Object Adapter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3338145" y="3057596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</a:rPr>
              <a:t>Object</a:t>
            </a:r>
          </a:p>
          <a:p>
            <a:pPr algn="ctr"/>
            <a:r>
              <a:rPr lang="en-US" sz="1600" b="1" dirty="0" smtClean="0">
                <a:latin typeface="Arial" charset="0"/>
              </a:rPr>
              <a:t>(Servant)</a:t>
            </a:r>
            <a:endParaRPr lang="en-US" sz="1600" b="1" dirty="0"/>
          </a:p>
        </p:txBody>
      </p:sp>
      <p:grpSp>
        <p:nvGrpSpPr>
          <p:cNvPr id="63" name="Group 62"/>
          <p:cNvGrpSpPr/>
          <p:nvPr/>
        </p:nvGrpSpPr>
        <p:grpSpPr>
          <a:xfrm>
            <a:off x="5170413" y="3057596"/>
            <a:ext cx="3821187" cy="3256891"/>
            <a:chOff x="5170413" y="3057596"/>
            <a:chExt cx="3821187" cy="3256891"/>
          </a:xfrm>
        </p:grpSpPr>
        <p:sp>
          <p:nvSpPr>
            <p:cNvPr id="10" name="Rectangle 72"/>
            <p:cNvSpPr>
              <a:spLocks noChangeArrowheads="1"/>
            </p:cNvSpPr>
            <p:nvPr/>
          </p:nvSpPr>
          <p:spPr bwMode="auto">
            <a:xfrm>
              <a:off x="7535863" y="5469732"/>
              <a:ext cx="145573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u="none">
                  <a:solidFill>
                    <a:srgbClr val="000000"/>
                  </a:solidFill>
                </a:rPr>
                <a:t>&lt;&lt;ready to read&gt;&gt;</a:t>
              </a:r>
              <a:endParaRPr lang="en-US" b="1" u="none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73054" y="3057596"/>
              <a:ext cx="2696504" cy="163983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POA Thread Pool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60972" y="5972855"/>
              <a:ext cx="2719932" cy="341632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Socket Event 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354681" y="5495303"/>
              <a:ext cx="300243" cy="312737"/>
              <a:chOff x="8327572" y="4328206"/>
              <a:chExt cx="300243" cy="312737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16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6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5" name="Straight Arrow Connector 14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0" name="Straight Arrow Connector 19"/>
            <p:cNvCxnSpPr/>
            <p:nvPr/>
          </p:nvCxnSpPr>
          <p:spPr bwMode="auto">
            <a:xfrm flipH="1" flipV="1">
              <a:off x="6616802" y="4693920"/>
              <a:ext cx="8273" cy="90117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5170413" y="4977648"/>
              <a:ext cx="2901051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IIOP Handlers &amp; Acceptors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31229" y="5526518"/>
              <a:ext cx="1579418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Reactor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 bwMode="auto">
            <a:xfrm>
              <a:off x="7421880" y="5692140"/>
              <a:ext cx="251460" cy="274320"/>
            </a:xfrm>
            <a:custGeom>
              <a:avLst/>
              <a:gdLst>
                <a:gd name="connsiteX0" fmla="*/ 0 w 251460"/>
                <a:gd name="connsiteY0" fmla="*/ 0 h 274320"/>
                <a:gd name="connsiteX1" fmla="*/ 251460 w 251460"/>
                <a:gd name="connsiteY1" fmla="*/ 0 h 274320"/>
                <a:gd name="connsiteX2" fmla="*/ 251460 w 251460"/>
                <a:gd name="connsiteY2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" h="274320">
                  <a:moveTo>
                    <a:pt x="0" y="0"/>
                  </a:moveTo>
                  <a:lnTo>
                    <a:pt x="251460" y="0"/>
                  </a:lnTo>
                  <a:lnTo>
                    <a:pt x="251460" y="27432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7075107" y="3484431"/>
              <a:ext cx="700886" cy="646986"/>
              <a:chOff x="7075107" y="3498923"/>
              <a:chExt cx="700886" cy="646986"/>
            </a:xfrm>
          </p:grpSpPr>
          <p:sp>
            <p:nvSpPr>
              <p:cNvPr id="33" name="Rounded Rectangle 32"/>
              <p:cNvSpPr/>
              <p:nvPr/>
            </p:nvSpPr>
            <p:spPr bwMode="auto">
              <a:xfrm>
                <a:off x="7075107" y="3498923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3</a:t>
                </a:r>
              </a:p>
            </p:txBody>
          </p:sp>
          <p:grpSp>
            <p:nvGrpSpPr>
              <p:cNvPr id="25" name="Group 24"/>
              <p:cNvGrpSpPr/>
              <p:nvPr/>
            </p:nvGrpSpPr>
            <p:grpSpPr>
              <a:xfrm>
                <a:off x="7456679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28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6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7" name="Straight Arrow Connector 26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61" name="Group 60"/>
            <p:cNvGrpSpPr/>
            <p:nvPr/>
          </p:nvGrpSpPr>
          <p:grpSpPr>
            <a:xfrm>
              <a:off x="6221821" y="3484431"/>
              <a:ext cx="700886" cy="646986"/>
              <a:chOff x="6221821" y="3491677"/>
              <a:chExt cx="700886" cy="646986"/>
            </a:xfrm>
          </p:grpSpPr>
          <p:sp>
            <p:nvSpPr>
              <p:cNvPr id="32" name="Rounded Rectangle 31"/>
              <p:cNvSpPr/>
              <p:nvPr/>
            </p:nvSpPr>
            <p:spPr bwMode="auto">
              <a:xfrm>
                <a:off x="6221821" y="3491677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2</a:t>
                </a:r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6600257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35" name="Group 34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37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6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36" name="Straight Arrow Connector 35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62" name="Group 61"/>
            <p:cNvGrpSpPr/>
            <p:nvPr/>
          </p:nvGrpSpPr>
          <p:grpSpPr>
            <a:xfrm>
              <a:off x="5368535" y="3484431"/>
              <a:ext cx="700886" cy="646986"/>
              <a:chOff x="5368535" y="3484431"/>
              <a:chExt cx="700886" cy="646986"/>
            </a:xfrm>
          </p:grpSpPr>
          <p:sp>
            <p:nvSpPr>
              <p:cNvPr id="2" name="Rounded Rectangle 1"/>
              <p:cNvSpPr/>
              <p:nvPr/>
            </p:nvSpPr>
            <p:spPr bwMode="auto">
              <a:xfrm>
                <a:off x="5368535" y="3484431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5743835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42" name="Group 41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44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6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5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43" name="Straight Arrow Connector 42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58" name="Group 57"/>
            <p:cNvGrpSpPr/>
            <p:nvPr/>
          </p:nvGrpSpPr>
          <p:grpSpPr>
            <a:xfrm>
              <a:off x="5585824" y="4131736"/>
              <a:ext cx="264175" cy="444507"/>
              <a:chOff x="8536535" y="4347633"/>
              <a:chExt cx="264175" cy="444507"/>
            </a:xfrm>
          </p:grpSpPr>
          <p:sp>
            <p:nvSpPr>
              <p:cNvPr id="52" name="Flowchart: Process 51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3" name="Flowchart: Process 52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4" name="Flowchart: Process 53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5" name="Flowchart: Process 54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6" name="Straight Connector 55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9" name="Straight Connector 58"/>
              <p:cNvCxnSpPr/>
              <p:nvPr/>
            </p:nvCxnSpPr>
            <p:spPr bwMode="auto">
              <a:xfrm>
                <a:off x="8797820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4" name="Group 63"/>
            <p:cNvGrpSpPr/>
            <p:nvPr/>
          </p:nvGrpSpPr>
          <p:grpSpPr>
            <a:xfrm>
              <a:off x="6439110" y="4131736"/>
              <a:ext cx="266309" cy="444507"/>
              <a:chOff x="8536535" y="4347633"/>
              <a:chExt cx="266309" cy="444507"/>
            </a:xfrm>
          </p:grpSpPr>
          <p:sp>
            <p:nvSpPr>
              <p:cNvPr id="65" name="Flowchart: Process 64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6" name="Flowchart: Process 65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7" name="Flowchart: Process 66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8" name="Flowchart: Process 67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9" name="Straight Connector 68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1" name="Group 70"/>
            <p:cNvGrpSpPr/>
            <p:nvPr/>
          </p:nvGrpSpPr>
          <p:grpSpPr>
            <a:xfrm>
              <a:off x="7292396" y="4131736"/>
              <a:ext cx="266309" cy="444507"/>
              <a:chOff x="8536535" y="4347633"/>
              <a:chExt cx="266309" cy="444507"/>
            </a:xfrm>
          </p:grpSpPr>
          <p:sp>
            <p:nvSpPr>
              <p:cNvPr id="72" name="Flowchart: Process 71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3" name="Flowchart: Process 72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4" name="Flowchart: Process 73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5" name="Flowchart: Process 74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76" name="Straight Connector 75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aphicFrame>
        <p:nvGraphicFramePr>
          <p:cNvPr id="7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80997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979062"/>
                <a:gridCol w="4318503"/>
                <a:gridCol w="282103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</a:t>
                      </a:r>
                      <a:r>
                        <a:rPr kumimoji="0" lang="en-US" sz="20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for all connected clients, a Broker process must take advantage of parallelism &amp; not block while waiting for connection flow control to abate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Half-Sync/ Half-</a:t>
                      </a:r>
                      <a:r>
                        <a:rPr kumimoji="0" lang="en-US" sz="2000" b="1" i="1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Async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</a:t>
                      </a:r>
                      <a:r>
                        <a:rPr lang="en-US" sz="2000" u="none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scalably</a:t>
                      </a:r>
                      <a:r>
                        <a:rPr lang="en-US" sz="20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 </a:t>
                      </a:r>
                      <a:r>
                        <a:rPr lang="en-US" sz="20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Arial" charset="0"/>
                        </a:rPr>
                        <a:t>process requests concurrently in a pool of threads 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550984" y="6438700"/>
            <a:ext cx="780756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i="1" dirty="0" smtClean="0"/>
              <a:t>Half-Sync/Half-</a:t>
            </a:r>
            <a:r>
              <a:rPr lang="en-US" sz="2000" i="1" dirty="0" err="1" smtClean="0"/>
              <a:t>Async</a:t>
            </a:r>
            <a:r>
              <a:rPr lang="en-US" sz="2000" i="1" dirty="0"/>
              <a:t> </a:t>
            </a:r>
            <a:r>
              <a:rPr lang="en-US" sz="1000" i="1" dirty="0" smtClean="0"/>
              <a:t> </a:t>
            </a:r>
            <a:r>
              <a:rPr lang="en-US" sz="2000" dirty="0" smtClean="0"/>
              <a:t>enables multiple requests to run concurrently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28034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170413" y="3057596"/>
            <a:ext cx="3821187" cy="3256891"/>
            <a:chOff x="5170413" y="3057596"/>
            <a:chExt cx="3821187" cy="3256891"/>
          </a:xfrm>
        </p:grpSpPr>
        <p:sp>
          <p:nvSpPr>
            <p:cNvPr id="9" name="Rectangle 72"/>
            <p:cNvSpPr>
              <a:spLocks noChangeArrowheads="1"/>
            </p:cNvSpPr>
            <p:nvPr/>
          </p:nvSpPr>
          <p:spPr bwMode="auto">
            <a:xfrm>
              <a:off x="7535863" y="5469732"/>
              <a:ext cx="145573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u="none">
                  <a:solidFill>
                    <a:srgbClr val="000000"/>
                  </a:solidFill>
                </a:rPr>
                <a:t>&lt;&lt;ready to read&gt;&gt;</a:t>
              </a:r>
              <a:endParaRPr lang="en-US" b="1" u="non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054" y="3057596"/>
              <a:ext cx="2696504" cy="163983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POA Thread Pool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0972" y="5972855"/>
              <a:ext cx="2719932" cy="341632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Socket Event 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54681" y="5495303"/>
              <a:ext cx="300243" cy="312737"/>
              <a:chOff x="8327572" y="4328206"/>
              <a:chExt cx="300243" cy="31273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67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6616802" y="4693920"/>
              <a:ext cx="8273" cy="90117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5170413" y="4977648"/>
              <a:ext cx="2901051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IIOP Handlers &amp; Acceptors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31229" y="5526518"/>
              <a:ext cx="1579418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Reactor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421880" y="5692140"/>
              <a:ext cx="251460" cy="274320"/>
            </a:xfrm>
            <a:custGeom>
              <a:avLst/>
              <a:gdLst>
                <a:gd name="connsiteX0" fmla="*/ 0 w 251460"/>
                <a:gd name="connsiteY0" fmla="*/ 0 h 274320"/>
                <a:gd name="connsiteX1" fmla="*/ 251460 w 251460"/>
                <a:gd name="connsiteY1" fmla="*/ 0 h 274320"/>
                <a:gd name="connsiteX2" fmla="*/ 251460 w 251460"/>
                <a:gd name="connsiteY2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" h="274320">
                  <a:moveTo>
                    <a:pt x="0" y="0"/>
                  </a:moveTo>
                  <a:lnTo>
                    <a:pt x="251460" y="0"/>
                  </a:lnTo>
                  <a:lnTo>
                    <a:pt x="251460" y="27432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075107" y="3484431"/>
              <a:ext cx="700886" cy="646986"/>
              <a:chOff x="7075107" y="3498923"/>
              <a:chExt cx="700886" cy="646986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7075107" y="3498923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3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456679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61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60" name="Straight Arrow Connector 59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6221821" y="3484431"/>
              <a:ext cx="700886" cy="646986"/>
              <a:chOff x="6221821" y="3491677"/>
              <a:chExt cx="700886" cy="64698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6221821" y="3491677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2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6600257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53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5368535" y="3484431"/>
              <a:ext cx="700886" cy="646986"/>
              <a:chOff x="5368535" y="3484431"/>
              <a:chExt cx="700886" cy="646986"/>
            </a:xfrm>
          </p:grpSpPr>
          <p:sp>
            <p:nvSpPr>
              <p:cNvPr id="41" name="Rounded Rectangle 40"/>
              <p:cNvSpPr/>
              <p:nvPr/>
            </p:nvSpPr>
            <p:spPr bwMode="auto">
              <a:xfrm>
                <a:off x="5368535" y="3484431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1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743835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45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44" name="Straight Arrow Connector 43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5585824" y="4131736"/>
              <a:ext cx="264175" cy="444507"/>
              <a:chOff x="8536535" y="4347633"/>
              <a:chExt cx="264175" cy="444507"/>
            </a:xfrm>
          </p:grpSpPr>
          <p:sp>
            <p:nvSpPr>
              <p:cNvPr id="35" name="Flowchart: Process 34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Flowchart: Process 35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Flowchart: Process 36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Flowchart: Process 37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8797820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6439110" y="4131736"/>
              <a:ext cx="266309" cy="444507"/>
              <a:chOff x="8536535" y="4347633"/>
              <a:chExt cx="266309" cy="444507"/>
            </a:xfrm>
          </p:grpSpPr>
          <p:sp>
            <p:nvSpPr>
              <p:cNvPr id="29" name="Flowchart: Process 28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Flowchart: Process 29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Flowchart: Process 30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Flowchart: Process 31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7292396" y="4131736"/>
              <a:ext cx="266309" cy="444507"/>
              <a:chOff x="8536535" y="4347633"/>
              <a:chExt cx="266309" cy="444507"/>
            </a:xfrm>
          </p:grpSpPr>
          <p:sp>
            <p:nvSpPr>
              <p:cNvPr id="23" name="Flowchart: Process 22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Flowchart: Process 23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Flowchart: Process 24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Flowchart: Process 25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484431"/>
            <a:ext cx="4019370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latin typeface="Arial" charset="0"/>
                <a:ea typeface="+mn-ea"/>
                <a:cs typeface="+mn-cs"/>
              </a:rPr>
              <a:t>Dynamic memory (</a:t>
            </a:r>
            <a:r>
              <a:rPr lang="en-US" sz="2000" dirty="0" smtClean="0">
                <a:latin typeface="Arial" charset="0"/>
                <a:ea typeface="+mn-ea"/>
                <a:cs typeface="+mn-cs"/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dirty="0">
              <a:latin typeface="Arial" charset="0"/>
            </a:endParaRP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u="none" dirty="0"/>
          </a:p>
        </p:txBody>
      </p:sp>
      <p:sp>
        <p:nvSpPr>
          <p:cNvPr id="75" name="AutoShape 104"/>
          <p:cNvSpPr>
            <a:spLocks noChangeArrowheads="1"/>
          </p:cNvSpPr>
          <p:nvPr/>
        </p:nvSpPr>
        <p:spPr bwMode="auto">
          <a:xfrm>
            <a:off x="4552280" y="3604724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1" name="AutoShape 106"/>
          <p:cNvSpPr>
            <a:spLocks noChangeArrowheads="1"/>
          </p:cNvSpPr>
          <p:nvPr/>
        </p:nvSpPr>
        <p:spPr bwMode="auto">
          <a:xfrm>
            <a:off x="4763294" y="5675282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8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972420"/>
              </p:ext>
            </p:extLst>
          </p:nvPr>
        </p:nvGraphicFramePr>
        <p:xfrm>
          <a:off x="12700" y="981075"/>
          <a:ext cx="6833577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66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170413" y="3057596"/>
            <a:ext cx="3821187" cy="3256891"/>
            <a:chOff x="5170413" y="3057596"/>
            <a:chExt cx="3821187" cy="3256891"/>
          </a:xfrm>
        </p:grpSpPr>
        <p:sp>
          <p:nvSpPr>
            <p:cNvPr id="9" name="Rectangle 72"/>
            <p:cNvSpPr>
              <a:spLocks noChangeArrowheads="1"/>
            </p:cNvSpPr>
            <p:nvPr/>
          </p:nvSpPr>
          <p:spPr bwMode="auto">
            <a:xfrm>
              <a:off x="7535863" y="5469732"/>
              <a:ext cx="145573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u="none">
                  <a:solidFill>
                    <a:srgbClr val="000000"/>
                  </a:solidFill>
                </a:rPr>
                <a:t>&lt;&lt;ready to read&gt;&gt;</a:t>
              </a:r>
              <a:endParaRPr lang="en-US" b="1" u="non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054" y="3057596"/>
              <a:ext cx="2696504" cy="163983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POA Thread Pool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0972" y="5972855"/>
              <a:ext cx="2719932" cy="341632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Socket Event 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54681" y="5495303"/>
              <a:ext cx="300243" cy="312737"/>
              <a:chOff x="8327572" y="4328206"/>
              <a:chExt cx="300243" cy="31273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67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6616802" y="4693920"/>
              <a:ext cx="8273" cy="90117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5170413" y="4977648"/>
              <a:ext cx="2901051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IIOP Handlers &amp; Acceptors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31229" y="5526518"/>
              <a:ext cx="1579418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Reactor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421880" y="5692140"/>
              <a:ext cx="251460" cy="274320"/>
            </a:xfrm>
            <a:custGeom>
              <a:avLst/>
              <a:gdLst>
                <a:gd name="connsiteX0" fmla="*/ 0 w 251460"/>
                <a:gd name="connsiteY0" fmla="*/ 0 h 274320"/>
                <a:gd name="connsiteX1" fmla="*/ 251460 w 251460"/>
                <a:gd name="connsiteY1" fmla="*/ 0 h 274320"/>
                <a:gd name="connsiteX2" fmla="*/ 251460 w 251460"/>
                <a:gd name="connsiteY2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" h="274320">
                  <a:moveTo>
                    <a:pt x="0" y="0"/>
                  </a:moveTo>
                  <a:lnTo>
                    <a:pt x="251460" y="0"/>
                  </a:lnTo>
                  <a:lnTo>
                    <a:pt x="251460" y="27432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075107" y="3484431"/>
              <a:ext cx="700886" cy="646986"/>
              <a:chOff x="7075107" y="3498923"/>
              <a:chExt cx="700886" cy="646986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7075107" y="3498923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3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456679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61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60" name="Straight Arrow Connector 59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6221821" y="3484431"/>
              <a:ext cx="700886" cy="646986"/>
              <a:chOff x="6221821" y="3491677"/>
              <a:chExt cx="700886" cy="64698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6221821" y="3491677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2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6600257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53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5368535" y="3484431"/>
              <a:ext cx="700886" cy="646986"/>
              <a:chOff x="5368535" y="3484431"/>
              <a:chExt cx="700886" cy="646986"/>
            </a:xfrm>
          </p:grpSpPr>
          <p:sp>
            <p:nvSpPr>
              <p:cNvPr id="41" name="Rounded Rectangle 40"/>
              <p:cNvSpPr/>
              <p:nvPr/>
            </p:nvSpPr>
            <p:spPr bwMode="auto">
              <a:xfrm>
                <a:off x="5368535" y="3484431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1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743835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45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44" name="Straight Arrow Connector 43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5585824" y="4131736"/>
              <a:ext cx="264175" cy="444507"/>
              <a:chOff x="8536535" y="4347633"/>
              <a:chExt cx="264175" cy="444507"/>
            </a:xfrm>
          </p:grpSpPr>
          <p:sp>
            <p:nvSpPr>
              <p:cNvPr id="35" name="Flowchart: Process 34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Flowchart: Process 35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Flowchart: Process 36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Flowchart: Process 37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8797820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6439110" y="4131736"/>
              <a:ext cx="266309" cy="444507"/>
              <a:chOff x="8536535" y="4347633"/>
              <a:chExt cx="266309" cy="444507"/>
            </a:xfrm>
          </p:grpSpPr>
          <p:sp>
            <p:nvSpPr>
              <p:cNvPr id="29" name="Flowchart: Process 28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Flowchart: Process 29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Flowchart: Process 30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Flowchart: Process 31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7292396" y="4131736"/>
              <a:ext cx="266309" cy="444507"/>
              <a:chOff x="8536535" y="4347633"/>
              <a:chExt cx="266309" cy="444507"/>
            </a:xfrm>
          </p:grpSpPr>
          <p:sp>
            <p:nvSpPr>
              <p:cNvPr id="23" name="Flowchart: Process 22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Flowchart: Process 23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Flowchart: Process 24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Flowchart: Process 25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484431"/>
            <a:ext cx="4019370" cy="15542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Dynamic memory (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latin typeface="Arial" charset="0"/>
              </a:rPr>
              <a:t>Synchronization </a:t>
            </a:r>
            <a:r>
              <a:rPr lang="en-US" sz="2000" dirty="0" smtClean="0">
                <a:latin typeface="Arial" charset="0"/>
              </a:rPr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dirty="0">
              <a:latin typeface="Arial" charset="0"/>
            </a:endParaRP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u="none" dirty="0"/>
          </a:p>
        </p:txBody>
      </p:sp>
      <p:sp>
        <p:nvSpPr>
          <p:cNvPr id="74" name="AutoShape 103"/>
          <p:cNvSpPr>
            <a:spLocks noChangeArrowheads="1"/>
          </p:cNvSpPr>
          <p:nvPr/>
        </p:nvSpPr>
        <p:spPr bwMode="auto">
          <a:xfrm>
            <a:off x="4879554" y="4512438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7" name="AutoShape 105"/>
          <p:cNvSpPr>
            <a:spLocks noChangeArrowheads="1"/>
          </p:cNvSpPr>
          <p:nvPr/>
        </p:nvSpPr>
        <p:spPr bwMode="auto">
          <a:xfrm>
            <a:off x="4993654" y="3950778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8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707512"/>
              </p:ext>
            </p:extLst>
          </p:nvPr>
        </p:nvGraphicFramePr>
        <p:xfrm>
          <a:off x="12700" y="981075"/>
          <a:ext cx="6833577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098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pSp>
        <p:nvGrpSpPr>
          <p:cNvPr id="6" name="Group 5"/>
          <p:cNvGrpSpPr/>
          <p:nvPr/>
        </p:nvGrpSpPr>
        <p:grpSpPr>
          <a:xfrm>
            <a:off x="5170413" y="3057596"/>
            <a:ext cx="3821187" cy="3256891"/>
            <a:chOff x="5170413" y="3057596"/>
            <a:chExt cx="3821187" cy="3256891"/>
          </a:xfrm>
        </p:grpSpPr>
        <p:sp>
          <p:nvSpPr>
            <p:cNvPr id="9" name="Rectangle 72"/>
            <p:cNvSpPr>
              <a:spLocks noChangeArrowheads="1"/>
            </p:cNvSpPr>
            <p:nvPr/>
          </p:nvSpPr>
          <p:spPr bwMode="auto">
            <a:xfrm>
              <a:off x="7535863" y="5469732"/>
              <a:ext cx="1455737" cy="212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u="none">
                  <a:solidFill>
                    <a:srgbClr val="000000"/>
                  </a:solidFill>
                </a:rPr>
                <a:t>&lt;&lt;ready to read&gt;&gt;</a:t>
              </a:r>
              <a:endParaRPr lang="en-US" b="1" u="none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73054" y="3057596"/>
              <a:ext cx="2696504" cy="1639834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POA Thread Pool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260972" y="5972855"/>
              <a:ext cx="2719932" cy="341632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Socket Event 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5354681" y="5495303"/>
              <a:ext cx="300243" cy="312737"/>
              <a:chOff x="8327572" y="4328206"/>
              <a:chExt cx="300243" cy="312737"/>
            </a:xfrm>
          </p:grpSpPr>
          <p:grpSp>
            <p:nvGrpSpPr>
              <p:cNvPr id="65" name="Group 64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67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9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0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6" name="Straight Arrow Connector 65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3" name="Straight Arrow Connector 12"/>
            <p:cNvCxnSpPr/>
            <p:nvPr/>
          </p:nvCxnSpPr>
          <p:spPr bwMode="auto">
            <a:xfrm flipH="1" flipV="1">
              <a:off x="6616802" y="4693920"/>
              <a:ext cx="8273" cy="901178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4" name="TextBox 13"/>
            <p:cNvSpPr txBox="1"/>
            <p:nvPr/>
          </p:nvSpPr>
          <p:spPr>
            <a:xfrm>
              <a:off x="5170413" y="4977648"/>
              <a:ext cx="2901051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IIOP Handlers &amp; Acceptors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831229" y="5526518"/>
              <a:ext cx="1579418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Reactor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7421880" y="5692140"/>
              <a:ext cx="251460" cy="274320"/>
            </a:xfrm>
            <a:custGeom>
              <a:avLst/>
              <a:gdLst>
                <a:gd name="connsiteX0" fmla="*/ 0 w 251460"/>
                <a:gd name="connsiteY0" fmla="*/ 0 h 274320"/>
                <a:gd name="connsiteX1" fmla="*/ 251460 w 251460"/>
                <a:gd name="connsiteY1" fmla="*/ 0 h 274320"/>
                <a:gd name="connsiteX2" fmla="*/ 251460 w 251460"/>
                <a:gd name="connsiteY2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" h="274320">
                  <a:moveTo>
                    <a:pt x="0" y="0"/>
                  </a:moveTo>
                  <a:lnTo>
                    <a:pt x="251460" y="0"/>
                  </a:lnTo>
                  <a:lnTo>
                    <a:pt x="251460" y="27432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075107" y="3484431"/>
              <a:ext cx="700886" cy="646986"/>
              <a:chOff x="7075107" y="3498923"/>
              <a:chExt cx="700886" cy="646986"/>
            </a:xfrm>
          </p:grpSpPr>
          <p:sp>
            <p:nvSpPr>
              <p:cNvPr id="57" name="Rounded Rectangle 56"/>
              <p:cNvSpPr/>
              <p:nvPr/>
            </p:nvSpPr>
            <p:spPr bwMode="auto">
              <a:xfrm>
                <a:off x="7075107" y="3498923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3</a:t>
                </a: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7456679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61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2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3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60" name="Straight Arrow Connector 59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8" name="Group 17"/>
            <p:cNvGrpSpPr/>
            <p:nvPr/>
          </p:nvGrpSpPr>
          <p:grpSpPr>
            <a:xfrm>
              <a:off x="6221821" y="3484431"/>
              <a:ext cx="700886" cy="646986"/>
              <a:chOff x="6221821" y="3491677"/>
              <a:chExt cx="700886" cy="646986"/>
            </a:xfrm>
          </p:grpSpPr>
          <p:sp>
            <p:nvSpPr>
              <p:cNvPr id="49" name="Rounded Rectangle 48"/>
              <p:cNvSpPr/>
              <p:nvPr/>
            </p:nvSpPr>
            <p:spPr bwMode="auto">
              <a:xfrm>
                <a:off x="6221821" y="3491677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2</a:t>
                </a:r>
              </a:p>
            </p:txBody>
          </p:sp>
          <p:grpSp>
            <p:nvGrpSpPr>
              <p:cNvPr id="50" name="Group 49"/>
              <p:cNvGrpSpPr/>
              <p:nvPr/>
            </p:nvGrpSpPr>
            <p:grpSpPr>
              <a:xfrm>
                <a:off x="6600257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53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52" name="Straight Arrow Connector 51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9" name="Group 18"/>
            <p:cNvGrpSpPr/>
            <p:nvPr/>
          </p:nvGrpSpPr>
          <p:grpSpPr>
            <a:xfrm>
              <a:off x="5368535" y="3484431"/>
              <a:ext cx="700886" cy="646986"/>
              <a:chOff x="5368535" y="3484431"/>
              <a:chExt cx="700886" cy="646986"/>
            </a:xfrm>
          </p:grpSpPr>
          <p:sp>
            <p:nvSpPr>
              <p:cNvPr id="41" name="Rounded Rectangle 40"/>
              <p:cNvSpPr/>
              <p:nvPr/>
            </p:nvSpPr>
            <p:spPr bwMode="auto">
              <a:xfrm>
                <a:off x="5368535" y="3484431"/>
                <a:ext cx="700886" cy="646986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Lane 1</a:t>
                </a:r>
              </a:p>
            </p:txBody>
          </p:sp>
          <p:grpSp>
            <p:nvGrpSpPr>
              <p:cNvPr id="42" name="Group 41"/>
              <p:cNvGrpSpPr/>
              <p:nvPr/>
            </p:nvGrpSpPr>
            <p:grpSpPr>
              <a:xfrm>
                <a:off x="5743835" y="3780225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45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3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4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44" name="Straight Arrow Connector 43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20" name="Group 19"/>
            <p:cNvGrpSpPr/>
            <p:nvPr/>
          </p:nvGrpSpPr>
          <p:grpSpPr>
            <a:xfrm>
              <a:off x="5585824" y="4131736"/>
              <a:ext cx="264175" cy="444507"/>
              <a:chOff x="8536535" y="4347633"/>
              <a:chExt cx="264175" cy="444507"/>
            </a:xfrm>
          </p:grpSpPr>
          <p:sp>
            <p:nvSpPr>
              <p:cNvPr id="35" name="Flowchart: Process 34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Flowchart: Process 35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Flowchart: Process 36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Flowchart: Process 37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Straight Connector 39"/>
              <p:cNvCxnSpPr/>
              <p:nvPr/>
            </p:nvCxnSpPr>
            <p:spPr bwMode="auto">
              <a:xfrm>
                <a:off x="8797820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1" name="Group 20"/>
            <p:cNvGrpSpPr/>
            <p:nvPr/>
          </p:nvGrpSpPr>
          <p:grpSpPr>
            <a:xfrm>
              <a:off x="6439110" y="4131736"/>
              <a:ext cx="266309" cy="444507"/>
              <a:chOff x="8536535" y="4347633"/>
              <a:chExt cx="266309" cy="444507"/>
            </a:xfrm>
          </p:grpSpPr>
          <p:sp>
            <p:nvSpPr>
              <p:cNvPr id="29" name="Flowchart: Process 28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bg1">
                  <a:lumMod val="9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Flowchart: Process 29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3366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1" name="Flowchart: Process 30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2" name="Flowchart: Process 31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FFFF99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3" name="Straight Connector 32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4" name="Straight Connector 33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" name="Group 21"/>
            <p:cNvGrpSpPr/>
            <p:nvPr/>
          </p:nvGrpSpPr>
          <p:grpSpPr>
            <a:xfrm>
              <a:off x="7292396" y="4131736"/>
              <a:ext cx="266309" cy="444507"/>
              <a:chOff x="8536535" y="4347633"/>
              <a:chExt cx="266309" cy="444507"/>
            </a:xfrm>
          </p:grpSpPr>
          <p:sp>
            <p:nvSpPr>
              <p:cNvPr id="23" name="Flowchart: Process 22"/>
              <p:cNvSpPr/>
              <p:nvPr/>
            </p:nvSpPr>
            <p:spPr bwMode="auto">
              <a:xfrm>
                <a:off x="8536535" y="4347633"/>
                <a:ext cx="264175" cy="84476"/>
              </a:xfrm>
              <a:prstGeom prst="flowChartProcess">
                <a:avLst/>
              </a:prstGeom>
              <a:solidFill>
                <a:schemeClr val="accent1">
                  <a:lumMod val="50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" name="Flowchart: Process 23"/>
              <p:cNvSpPr/>
              <p:nvPr/>
            </p:nvSpPr>
            <p:spPr bwMode="auto">
              <a:xfrm>
                <a:off x="8536535" y="4432109"/>
                <a:ext cx="264175" cy="84476"/>
              </a:xfrm>
              <a:prstGeom prst="flowChartProcess">
                <a:avLst/>
              </a:prstGeom>
              <a:solidFill>
                <a:srgbClr val="FFC00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5" name="Flowchart: Process 24"/>
              <p:cNvSpPr/>
              <p:nvPr/>
            </p:nvSpPr>
            <p:spPr bwMode="auto">
              <a:xfrm>
                <a:off x="8536535" y="4516585"/>
                <a:ext cx="264175" cy="84476"/>
              </a:xfrm>
              <a:prstGeom prst="flowChartProcess">
                <a:avLst/>
              </a:prstGeom>
              <a:solidFill>
                <a:srgbClr val="990033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Flowchart: Process 25"/>
              <p:cNvSpPr/>
              <p:nvPr/>
            </p:nvSpPr>
            <p:spPr bwMode="auto">
              <a:xfrm>
                <a:off x="8536535" y="4601061"/>
                <a:ext cx="264175" cy="84476"/>
              </a:xfrm>
              <a:prstGeom prst="flowChartProcess">
                <a:avLst/>
              </a:prstGeom>
              <a:solidFill>
                <a:srgbClr val="7030A0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 bwMode="auto">
              <a:xfrm>
                <a:off x="8536535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 bwMode="auto">
              <a:xfrm>
                <a:off x="8802844" y="4558639"/>
                <a:ext cx="0" cy="233501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484431"/>
            <a:ext cx="4019370" cy="1938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Dynamic memory (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Synchronization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latin typeface="Arial" charset="0"/>
              </a:rPr>
              <a:t>C</a:t>
            </a:r>
            <a:r>
              <a:rPr lang="en-US" sz="2000" dirty="0" smtClean="0">
                <a:latin typeface="Arial" charset="0"/>
              </a:rPr>
              <a:t>ontext switches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dirty="0">
              <a:latin typeface="Arial" charset="0"/>
            </a:endParaRP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u="none" dirty="0"/>
          </a:p>
        </p:txBody>
      </p:sp>
      <p:sp>
        <p:nvSpPr>
          <p:cNvPr id="82" name="AutoShape 263"/>
          <p:cNvSpPr>
            <a:spLocks noChangeArrowheads="1"/>
          </p:cNvSpPr>
          <p:nvPr/>
        </p:nvSpPr>
        <p:spPr bwMode="auto">
          <a:xfrm flipH="1">
            <a:off x="7792064" y="4075786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8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67170"/>
              </p:ext>
            </p:extLst>
          </p:nvPr>
        </p:nvGraphicFramePr>
        <p:xfrm>
          <a:off x="12700" y="981075"/>
          <a:ext cx="6833577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76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Collections of stand-alone patterns have certainly been used 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are social, however, &amp; like to work together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commonly form </a:t>
            </a:r>
            <a:r>
              <a:rPr lang="en-US" sz="2000" dirty="0"/>
              <a:t>the following </a:t>
            </a:r>
            <a:r>
              <a:rPr lang="en-US" sz="2000" dirty="0" smtClean="0"/>
              <a:t>types </a:t>
            </a:r>
            <a:r>
              <a:rPr lang="en-US" sz="2000" dirty="0"/>
              <a:t>of </a:t>
            </a:r>
            <a:r>
              <a:rPr lang="en-US" sz="2000" dirty="0" smtClean="0"/>
              <a:t>relationships:</a:t>
            </a:r>
            <a:endParaRPr lang="en-US" sz="2000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2290416"/>
            <a:ext cx="3636721" cy="393954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744538" lvl="1" indent="-344488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 startAt="3"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Pattern sequences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join predecessor patterns with successor patterns to form part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their context</a:t>
            </a:r>
          </a:p>
          <a:p>
            <a:pPr marL="744538" lvl="1" indent="-344488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+mj-lt"/>
              <a:buAutoNum type="arabicPeriod" startAt="3"/>
            </a:pPr>
            <a:r>
              <a:rPr lang="en-US" sz="2000" b="1" dirty="0" smtClean="0"/>
              <a:t>Pattern languages </a:t>
            </a:r>
            <a:r>
              <a:rPr lang="en-US" sz="2000" dirty="0" smtClean="0"/>
              <a:t>are networks of related patterns that define a process for the orderly resolution of (software) development problems in particular domains</a:t>
            </a:r>
            <a:endParaRPr lang="en-US" sz="44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44521" y="1790026"/>
            <a:ext cx="3313567" cy="485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0530" y="6436961"/>
            <a:ext cx="89629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Pattern_language</a:t>
            </a:r>
            <a:r>
              <a:rPr lang="en-US" sz="2000" dirty="0" smtClean="0"/>
              <a:t> has broader pattern language usages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8339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/>
          <p:cNvGrpSpPr/>
          <p:nvPr/>
        </p:nvGrpSpPr>
        <p:grpSpPr>
          <a:xfrm>
            <a:off x="99096" y="5188229"/>
            <a:ext cx="4389960" cy="926432"/>
            <a:chOff x="4533285" y="5561739"/>
            <a:chExt cx="5207959" cy="1203771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85" y="5591280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636" y="5581433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987" y="5571586"/>
              <a:ext cx="1375905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338" y="5561739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9" name="Rectangle 72"/>
          <p:cNvSpPr>
            <a:spLocks noChangeArrowheads="1"/>
          </p:cNvSpPr>
          <p:nvPr/>
        </p:nvSpPr>
        <p:spPr bwMode="auto">
          <a:xfrm>
            <a:off x="7535863" y="5469732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10" name="TextBox 9"/>
          <p:cNvSpPr txBox="1"/>
          <p:nvPr/>
        </p:nvSpPr>
        <p:spPr>
          <a:xfrm>
            <a:off x="5273054" y="3057596"/>
            <a:ext cx="2696504" cy="1639834"/>
          </a:xfrm>
          <a:prstGeom prst="rect">
            <a:avLst/>
          </a:prstGeom>
          <a:solidFill>
            <a:srgbClr val="CCFFFF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POA Thread Pool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60972" y="5972855"/>
            <a:ext cx="2719932" cy="341632"/>
          </a:xfrm>
          <a:prstGeom prst="rect">
            <a:avLst/>
          </a:prstGeom>
          <a:solidFill>
            <a:srgbClr val="800000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Socket Event Sources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54681" y="5495303"/>
            <a:ext cx="300243" cy="312737"/>
            <a:chOff x="8327572" y="4328206"/>
            <a:chExt cx="300243" cy="312737"/>
          </a:xfrm>
        </p:grpSpPr>
        <p:grpSp>
          <p:nvGrpSpPr>
            <p:cNvPr id="65" name="Group 6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6" name="Straight Arrow Connector 6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3" name="Straight Arrow Connector 12"/>
          <p:cNvCxnSpPr/>
          <p:nvPr/>
        </p:nvCxnSpPr>
        <p:spPr bwMode="auto">
          <a:xfrm flipH="1" flipV="1">
            <a:off x="6616802" y="4693920"/>
            <a:ext cx="8273" cy="90117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170413" y="4977648"/>
            <a:ext cx="2901051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IIOP Handlers &amp; Acceptors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31229" y="5526518"/>
            <a:ext cx="1579418" cy="341632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Reactor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7421880" y="5692140"/>
            <a:ext cx="251460" cy="274320"/>
          </a:xfrm>
          <a:custGeom>
            <a:avLst/>
            <a:gdLst>
              <a:gd name="connsiteX0" fmla="*/ 0 w 251460"/>
              <a:gd name="connsiteY0" fmla="*/ 0 h 274320"/>
              <a:gd name="connsiteX1" fmla="*/ 251460 w 251460"/>
              <a:gd name="connsiteY1" fmla="*/ 0 h 274320"/>
              <a:gd name="connsiteX2" fmla="*/ 251460 w 251460"/>
              <a:gd name="connsiteY2" fmla="*/ 274320 h 27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460" h="274320">
                <a:moveTo>
                  <a:pt x="0" y="0"/>
                </a:moveTo>
                <a:lnTo>
                  <a:pt x="251460" y="0"/>
                </a:lnTo>
                <a:lnTo>
                  <a:pt x="251460" y="274320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ounded Rectangle 56"/>
          <p:cNvSpPr/>
          <p:nvPr/>
        </p:nvSpPr>
        <p:spPr bwMode="auto">
          <a:xfrm>
            <a:off x="7075107" y="3484431"/>
            <a:ext cx="700886" cy="646986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Lane 3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7456679" y="3765733"/>
            <a:ext cx="300243" cy="312737"/>
            <a:chOff x="8327572" y="4328206"/>
            <a:chExt cx="300243" cy="312737"/>
          </a:xfrm>
        </p:grpSpPr>
        <p:grpSp>
          <p:nvGrpSpPr>
            <p:cNvPr id="59" name="Group 5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8" name="Group 17"/>
          <p:cNvGrpSpPr/>
          <p:nvPr/>
        </p:nvGrpSpPr>
        <p:grpSpPr>
          <a:xfrm>
            <a:off x="6221821" y="3484431"/>
            <a:ext cx="700886" cy="646986"/>
            <a:chOff x="6221821" y="3491677"/>
            <a:chExt cx="700886" cy="646986"/>
          </a:xfrm>
        </p:grpSpPr>
        <p:sp>
          <p:nvSpPr>
            <p:cNvPr id="49" name="Rounded Rectangle 48"/>
            <p:cNvSpPr/>
            <p:nvPr/>
          </p:nvSpPr>
          <p:spPr bwMode="auto">
            <a:xfrm>
              <a:off x="6221821" y="3491677"/>
              <a:ext cx="700886" cy="646986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Lane 2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6600257" y="3780225"/>
              <a:ext cx="300243" cy="312737"/>
              <a:chOff x="8327572" y="4328206"/>
              <a:chExt cx="300243" cy="312737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53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2" name="Straight Arrow Connector 51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9" name="Group 18"/>
          <p:cNvGrpSpPr/>
          <p:nvPr/>
        </p:nvGrpSpPr>
        <p:grpSpPr>
          <a:xfrm>
            <a:off x="5368535" y="3484431"/>
            <a:ext cx="700886" cy="646986"/>
            <a:chOff x="5368535" y="3484431"/>
            <a:chExt cx="700886" cy="646986"/>
          </a:xfrm>
        </p:grpSpPr>
        <p:sp>
          <p:nvSpPr>
            <p:cNvPr id="41" name="Rounded Rectangle 40"/>
            <p:cNvSpPr/>
            <p:nvPr/>
          </p:nvSpPr>
          <p:spPr bwMode="auto">
            <a:xfrm>
              <a:off x="5368535" y="3484431"/>
              <a:ext cx="700886" cy="646986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Lane 1</a:t>
              </a: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5743835" y="3780225"/>
              <a:ext cx="300243" cy="312737"/>
              <a:chOff x="8327572" y="4328206"/>
              <a:chExt cx="300243" cy="312737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45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4" name="Straight Arrow Connector 43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20" name="Group 19"/>
          <p:cNvGrpSpPr/>
          <p:nvPr/>
        </p:nvGrpSpPr>
        <p:grpSpPr>
          <a:xfrm>
            <a:off x="5585824" y="4131736"/>
            <a:ext cx="264175" cy="444507"/>
            <a:chOff x="8536535" y="4347633"/>
            <a:chExt cx="264175" cy="444507"/>
          </a:xfrm>
        </p:grpSpPr>
        <p:sp>
          <p:nvSpPr>
            <p:cNvPr id="35" name="Flowchart: Process 34"/>
            <p:cNvSpPr/>
            <p:nvPr/>
          </p:nvSpPr>
          <p:spPr bwMode="auto">
            <a:xfrm>
              <a:off x="8536535" y="4347633"/>
              <a:ext cx="264175" cy="8447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Flowchart: Process 35"/>
            <p:cNvSpPr/>
            <p:nvPr/>
          </p:nvSpPr>
          <p:spPr bwMode="auto">
            <a:xfrm>
              <a:off x="8536535" y="4432109"/>
              <a:ext cx="264175" cy="84476"/>
            </a:xfrm>
            <a:prstGeom prst="flowChartProcess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Flowchart: Process 36"/>
            <p:cNvSpPr/>
            <p:nvPr/>
          </p:nvSpPr>
          <p:spPr bwMode="auto">
            <a:xfrm>
              <a:off x="8536535" y="4516585"/>
              <a:ext cx="264175" cy="84476"/>
            </a:xfrm>
            <a:prstGeom prst="flowChartProcess">
              <a:avLst/>
            </a:prstGeom>
            <a:solidFill>
              <a:srgbClr val="9900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Flowchart: Process 37"/>
            <p:cNvSpPr/>
            <p:nvPr/>
          </p:nvSpPr>
          <p:spPr bwMode="auto">
            <a:xfrm>
              <a:off x="8536535" y="4601061"/>
              <a:ext cx="264175" cy="84476"/>
            </a:xfrm>
            <a:prstGeom prst="flowChartProcess">
              <a:avLst/>
            </a:prstGeom>
            <a:solidFill>
              <a:srgbClr val="FFFF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 bwMode="auto">
            <a:xfrm>
              <a:off x="8536535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>
              <a:off x="8797820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439110" y="4131736"/>
            <a:ext cx="266309" cy="444507"/>
            <a:chOff x="8536535" y="4347633"/>
            <a:chExt cx="266309" cy="444507"/>
          </a:xfrm>
        </p:grpSpPr>
        <p:sp>
          <p:nvSpPr>
            <p:cNvPr id="29" name="Flowchart: Process 28"/>
            <p:cNvSpPr/>
            <p:nvPr/>
          </p:nvSpPr>
          <p:spPr bwMode="auto">
            <a:xfrm>
              <a:off x="8536535" y="4347633"/>
              <a:ext cx="264175" cy="84476"/>
            </a:xfrm>
            <a:prstGeom prst="flowChartProcess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Flowchart: Process 29"/>
            <p:cNvSpPr/>
            <p:nvPr/>
          </p:nvSpPr>
          <p:spPr bwMode="auto">
            <a:xfrm>
              <a:off x="8536535" y="4432109"/>
              <a:ext cx="264175" cy="84476"/>
            </a:xfrm>
            <a:prstGeom prst="flowChartProcess">
              <a:avLst/>
            </a:prstGeom>
            <a:solidFill>
              <a:srgbClr val="3366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Flowchart: Process 30"/>
            <p:cNvSpPr/>
            <p:nvPr/>
          </p:nvSpPr>
          <p:spPr bwMode="auto">
            <a:xfrm>
              <a:off x="8536535" y="4516585"/>
              <a:ext cx="264175" cy="84476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Flowchart: Process 31"/>
            <p:cNvSpPr/>
            <p:nvPr/>
          </p:nvSpPr>
          <p:spPr bwMode="auto">
            <a:xfrm>
              <a:off x="8536535" y="4601061"/>
              <a:ext cx="264175" cy="84476"/>
            </a:xfrm>
            <a:prstGeom prst="flowChartProcess">
              <a:avLst/>
            </a:prstGeom>
            <a:solidFill>
              <a:srgbClr val="FFFF99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 bwMode="auto">
            <a:xfrm>
              <a:off x="8536535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8802844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7292396" y="4131736"/>
            <a:ext cx="266309" cy="444507"/>
            <a:chOff x="8536535" y="4347633"/>
            <a:chExt cx="266309" cy="444507"/>
          </a:xfrm>
        </p:grpSpPr>
        <p:sp>
          <p:nvSpPr>
            <p:cNvPr id="23" name="Flowchart: Process 22"/>
            <p:cNvSpPr/>
            <p:nvPr/>
          </p:nvSpPr>
          <p:spPr bwMode="auto">
            <a:xfrm>
              <a:off x="8536535" y="4347633"/>
              <a:ext cx="264175" cy="84476"/>
            </a:xfrm>
            <a:prstGeom prst="flowChartProcess">
              <a:avLst/>
            </a:prstGeom>
            <a:solidFill>
              <a:schemeClr val="accent1">
                <a:lumMod val="50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Flowchart: Process 23"/>
            <p:cNvSpPr/>
            <p:nvPr/>
          </p:nvSpPr>
          <p:spPr bwMode="auto">
            <a:xfrm>
              <a:off x="8536535" y="4432109"/>
              <a:ext cx="264175" cy="84476"/>
            </a:xfrm>
            <a:prstGeom prst="flowChartProcess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Flowchart: Process 24"/>
            <p:cNvSpPr/>
            <p:nvPr/>
          </p:nvSpPr>
          <p:spPr bwMode="auto">
            <a:xfrm>
              <a:off x="8536535" y="4516585"/>
              <a:ext cx="264175" cy="84476"/>
            </a:xfrm>
            <a:prstGeom prst="flowChartProcess">
              <a:avLst/>
            </a:prstGeom>
            <a:solidFill>
              <a:srgbClr val="990033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Flowchart: Process 25"/>
            <p:cNvSpPr/>
            <p:nvPr/>
          </p:nvSpPr>
          <p:spPr bwMode="auto">
            <a:xfrm>
              <a:off x="8536535" y="4601061"/>
              <a:ext cx="264175" cy="84476"/>
            </a:xfrm>
            <a:prstGeom prst="flowChartProcess">
              <a:avLst/>
            </a:prstGeom>
            <a:solidFill>
              <a:srgbClr val="7030A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8536535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>
              <a:off x="8802844" y="4558639"/>
              <a:ext cx="0" cy="233501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484431"/>
            <a:ext cx="4019370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Dynamic memory (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+mn-ea"/>
                <a:cs typeface="+mn-cs"/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Synchronization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ontext switches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sz="2000" dirty="0">
                <a:latin typeface="Arial" charset="0"/>
              </a:rPr>
              <a:t>CPU cache </a:t>
            </a:r>
            <a:r>
              <a:rPr lang="en-US" sz="2000" dirty="0" smtClean="0">
                <a:latin typeface="Arial" charset="0"/>
              </a:rPr>
              <a:t>updates</a:t>
            </a:r>
            <a:endParaRPr lang="en-US" sz="2000" dirty="0">
              <a:latin typeface="Arial" charset="0"/>
            </a:endParaRP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dirty="0">
              <a:latin typeface="Arial" charset="0"/>
            </a:endParaRP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sz="2000" u="none" dirty="0"/>
          </a:p>
        </p:txBody>
      </p:sp>
      <p:graphicFrame>
        <p:nvGraphicFramePr>
          <p:cNvPr id="8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879264"/>
              </p:ext>
            </p:extLst>
          </p:nvPr>
        </p:nvGraphicFramePr>
        <p:xfrm>
          <a:off x="12700" y="981075"/>
          <a:ext cx="6833577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40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Line 72"/>
          <p:cNvSpPr>
            <a:spLocks noChangeAspect="1" noChangeShapeType="1"/>
          </p:cNvSpPr>
          <p:nvPr/>
        </p:nvSpPr>
        <p:spPr bwMode="auto">
          <a:xfrm flipV="1">
            <a:off x="3853808" y="4092581"/>
            <a:ext cx="0" cy="9277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2" name="Line 72"/>
          <p:cNvSpPr>
            <a:spLocks noChangeAspect="1" noChangeShapeType="1"/>
          </p:cNvSpPr>
          <p:nvPr/>
        </p:nvSpPr>
        <p:spPr bwMode="auto">
          <a:xfrm flipV="1">
            <a:off x="4664279" y="4092582"/>
            <a:ext cx="0" cy="2741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1" name="Rectangle 15"/>
          <p:cNvSpPr>
            <a:spLocks noChangeAspect="1" noChangeArrowheads="1"/>
          </p:cNvSpPr>
          <p:nvPr/>
        </p:nvSpPr>
        <p:spPr bwMode="auto">
          <a:xfrm>
            <a:off x="4580600" y="4366741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59"/>
          <p:cNvSpPr>
            <a:spLocks noChangeAspect="1" noChangeArrowheads="1"/>
          </p:cNvSpPr>
          <p:nvPr/>
        </p:nvSpPr>
        <p:spPr bwMode="auto">
          <a:xfrm>
            <a:off x="3624925" y="3608388"/>
            <a:ext cx="2233613" cy="5556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" name="Rectangle 21"/>
          <p:cNvSpPr>
            <a:spLocks noChangeAspect="1" noChangeArrowheads="1"/>
          </p:cNvSpPr>
          <p:nvPr/>
        </p:nvSpPr>
        <p:spPr bwMode="auto">
          <a:xfrm>
            <a:off x="6853900" y="3179763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44"/>
          <p:cNvSpPr>
            <a:spLocks noChangeAspect="1" noChangeArrowheads="1"/>
          </p:cNvSpPr>
          <p:nvPr/>
        </p:nvSpPr>
        <p:spPr bwMode="auto">
          <a:xfrm>
            <a:off x="6786450" y="4044224"/>
            <a:ext cx="1708150" cy="5445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12700" y="6378715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832256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  <a:gridCol w="2285023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jitter &amp;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06698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152401" y="3562272"/>
            <a:ext cx="2808082" cy="272382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 smtClean="0"/>
              <a:t>Leader/Follower </a:t>
            </a:r>
            <a:r>
              <a:rPr lang="en-US" sz="2000" dirty="0"/>
              <a:t>provides an efficient concurrency model where multiple threads take turns sharing event sources to </a:t>
            </a:r>
            <a:r>
              <a:rPr lang="en-US" sz="2000" dirty="0" smtClean="0"/>
              <a:t>process </a:t>
            </a:r>
            <a:r>
              <a:rPr lang="en-US" sz="2000" dirty="0"/>
              <a:t>service requests that occur on the event sources</a:t>
            </a:r>
          </a:p>
        </p:txBody>
      </p:sp>
      <p:sp>
        <p:nvSpPr>
          <p:cNvPr id="11" name="Rectangle 50"/>
          <p:cNvSpPr>
            <a:spLocks noChangeAspect="1" noChangeArrowheads="1"/>
          </p:cNvSpPr>
          <p:nvPr/>
        </p:nvSpPr>
        <p:spPr bwMode="auto">
          <a:xfrm>
            <a:off x="7392411" y="5177906"/>
            <a:ext cx="1706562" cy="482600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4" name="Rectangle 57"/>
          <p:cNvSpPr>
            <a:spLocks noChangeAspect="1" noChangeArrowheads="1"/>
          </p:cNvSpPr>
          <p:nvPr/>
        </p:nvSpPr>
        <p:spPr bwMode="auto">
          <a:xfrm>
            <a:off x="3629688" y="3057526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7" name="Rectangle 10"/>
          <p:cNvSpPr>
            <a:spLocks noChangeAspect="1" noChangeArrowheads="1"/>
          </p:cNvSpPr>
          <p:nvPr/>
        </p:nvSpPr>
        <p:spPr bwMode="auto">
          <a:xfrm>
            <a:off x="7573903" y="4790741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2"/>
          <p:cNvSpPr>
            <a:spLocks noChangeAspect="1" noChangeArrowheads="1"/>
          </p:cNvSpPr>
          <p:nvPr/>
        </p:nvSpPr>
        <p:spPr bwMode="auto">
          <a:xfrm>
            <a:off x="4580600" y="4366741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13"/>
          <p:cNvSpPr>
            <a:spLocks noChangeAspect="1" noChangeArrowheads="1"/>
          </p:cNvSpPr>
          <p:nvPr/>
        </p:nvSpPr>
        <p:spPr bwMode="auto">
          <a:xfrm>
            <a:off x="5480713" y="4366741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4"/>
          <p:cNvSpPr>
            <a:spLocks noChangeAspect="1" noChangeArrowheads="1"/>
          </p:cNvSpPr>
          <p:nvPr/>
        </p:nvSpPr>
        <p:spPr bwMode="auto">
          <a:xfrm>
            <a:off x="4580600" y="4725516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16"/>
          <p:cNvSpPr>
            <a:spLocks noChangeAspect="1" noChangeArrowheads="1"/>
          </p:cNvSpPr>
          <p:nvPr/>
        </p:nvSpPr>
        <p:spPr bwMode="auto">
          <a:xfrm>
            <a:off x="4720300" y="445246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Handle</a:t>
            </a:r>
            <a:endParaRPr lang="en-US" b="1" u="none" dirty="0"/>
          </a:p>
        </p:txBody>
      </p:sp>
      <p:sp>
        <p:nvSpPr>
          <p:cNvPr id="24" name="Rectangle 18"/>
          <p:cNvSpPr>
            <a:spLocks noChangeAspect="1" noChangeArrowheads="1"/>
          </p:cNvSpPr>
          <p:nvPr/>
        </p:nvSpPr>
        <p:spPr bwMode="auto">
          <a:xfrm>
            <a:off x="6899011" y="3154364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 err="1">
                <a:solidFill>
                  <a:srgbClr val="000000"/>
                </a:solidFill>
              </a:rPr>
              <a:t>demultiplexes</a:t>
            </a:r>
            <a:endParaRPr lang="en-US" b="1" u="none" dirty="0"/>
          </a:p>
        </p:txBody>
      </p:sp>
      <p:sp>
        <p:nvSpPr>
          <p:cNvPr id="25" name="Rectangle 19"/>
          <p:cNvSpPr>
            <a:spLocks noChangeAspect="1" noChangeArrowheads="1"/>
          </p:cNvSpPr>
          <p:nvPr/>
        </p:nvSpPr>
        <p:spPr bwMode="auto">
          <a:xfrm>
            <a:off x="5040785" y="479060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26" name="Rectangle 20"/>
          <p:cNvSpPr>
            <a:spLocks noChangeAspect="1" noChangeArrowheads="1"/>
          </p:cNvSpPr>
          <p:nvPr/>
        </p:nvSpPr>
        <p:spPr bwMode="auto">
          <a:xfrm>
            <a:off x="5891875" y="3179763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33"/>
          <p:cNvSpPr>
            <a:spLocks noChangeAspect="1"/>
          </p:cNvSpPr>
          <p:nvPr/>
        </p:nvSpPr>
        <p:spPr bwMode="auto">
          <a:xfrm>
            <a:off x="5910925" y="3119438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34"/>
          <p:cNvSpPr>
            <a:spLocks noChangeAspect="1"/>
          </p:cNvSpPr>
          <p:nvPr/>
        </p:nvSpPr>
        <p:spPr bwMode="auto">
          <a:xfrm>
            <a:off x="5910925" y="3119438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35"/>
          <p:cNvSpPr>
            <a:spLocks noChangeAspect="1"/>
          </p:cNvSpPr>
          <p:nvPr/>
        </p:nvSpPr>
        <p:spPr bwMode="auto">
          <a:xfrm>
            <a:off x="5852188" y="3179763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8" name="Group 36"/>
          <p:cNvGrpSpPr>
            <a:grpSpLocks noChangeAspect="1"/>
          </p:cNvGrpSpPr>
          <p:nvPr/>
        </p:nvGrpSpPr>
        <p:grpSpPr bwMode="auto">
          <a:xfrm>
            <a:off x="3542185" y="5011348"/>
            <a:ext cx="2043112" cy="1311275"/>
            <a:chOff x="2310" y="2679"/>
            <a:chExt cx="1225" cy="707"/>
          </a:xfrm>
        </p:grpSpPr>
        <p:sp>
          <p:nvSpPr>
            <p:cNvPr id="39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98C3C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/>
            </a:p>
          </p:txBody>
        </p:sp>
        <p:sp>
          <p:nvSpPr>
            <p:cNvPr id="40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41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42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/>
            </a:p>
          </p:txBody>
        </p:sp>
      </p:grpSp>
      <p:sp>
        <p:nvSpPr>
          <p:cNvPr id="46" name="Rectangle 49"/>
          <p:cNvSpPr>
            <a:spLocks noChangeAspect="1" noChangeArrowheads="1"/>
          </p:cNvSpPr>
          <p:nvPr/>
        </p:nvSpPr>
        <p:spPr bwMode="auto">
          <a:xfrm>
            <a:off x="7362248" y="5168381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7" name="Rectangle 51"/>
          <p:cNvSpPr>
            <a:spLocks noChangeAspect="1" noChangeArrowheads="1"/>
          </p:cNvSpPr>
          <p:nvPr/>
        </p:nvSpPr>
        <p:spPr bwMode="auto">
          <a:xfrm>
            <a:off x="7371773" y="5663982"/>
            <a:ext cx="1835150" cy="542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48" name="Rectangle 52"/>
          <p:cNvSpPr>
            <a:spLocks noChangeAspect="1" noChangeArrowheads="1"/>
          </p:cNvSpPr>
          <p:nvPr/>
        </p:nvSpPr>
        <p:spPr bwMode="auto">
          <a:xfrm>
            <a:off x="7392411" y="5660506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2" name="Line 54"/>
          <p:cNvSpPr>
            <a:spLocks noChangeAspect="1" noChangeShapeType="1"/>
          </p:cNvSpPr>
          <p:nvPr/>
        </p:nvSpPr>
        <p:spPr bwMode="auto">
          <a:xfrm>
            <a:off x="8097305" y="5028866"/>
            <a:ext cx="0" cy="15033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3" name="Rectangle 56"/>
          <p:cNvSpPr>
            <a:spLocks noChangeAspect="1" noChangeArrowheads="1"/>
          </p:cNvSpPr>
          <p:nvPr/>
        </p:nvSpPr>
        <p:spPr bwMode="auto">
          <a:xfrm>
            <a:off x="3947188" y="3038476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4" name="Rectangle 58"/>
          <p:cNvSpPr>
            <a:spLocks noChangeAspect="1" noChangeArrowheads="1"/>
          </p:cNvSpPr>
          <p:nvPr/>
        </p:nvSpPr>
        <p:spPr bwMode="auto">
          <a:xfrm>
            <a:off x="3575713" y="3619126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promote_new_leader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56" name="Rectangle 60"/>
          <p:cNvSpPr>
            <a:spLocks noChangeAspect="1" noChangeArrowheads="1"/>
          </p:cNvSpPr>
          <p:nvPr/>
        </p:nvSpPr>
        <p:spPr bwMode="auto">
          <a:xfrm>
            <a:off x="3631275" y="3341688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7" name="Rectangle 61"/>
          <p:cNvSpPr>
            <a:spLocks noChangeAspect="1" noChangeArrowheads="1"/>
          </p:cNvSpPr>
          <p:nvPr/>
        </p:nvSpPr>
        <p:spPr bwMode="auto">
          <a:xfrm>
            <a:off x="3577300" y="3303588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8" name="Rectangle 62"/>
          <p:cNvSpPr>
            <a:spLocks noChangeAspect="1" noChangeArrowheads="1"/>
          </p:cNvSpPr>
          <p:nvPr/>
        </p:nvSpPr>
        <p:spPr bwMode="auto">
          <a:xfrm>
            <a:off x="5151612" y="3402013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9" name="Line 77"/>
          <p:cNvSpPr>
            <a:spLocks noChangeShapeType="1"/>
          </p:cNvSpPr>
          <p:nvPr/>
        </p:nvSpPr>
        <p:spPr bwMode="auto">
          <a:xfrm flipV="1">
            <a:off x="6600416" y="5022516"/>
            <a:ext cx="1496889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" name="Rectangle 42"/>
          <p:cNvSpPr>
            <a:spLocks noChangeAspect="1" noChangeArrowheads="1"/>
          </p:cNvSpPr>
          <p:nvPr/>
        </p:nvSpPr>
        <p:spPr bwMode="auto">
          <a:xfrm>
            <a:off x="6786450" y="3752124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5" name="Freeform 8"/>
          <p:cNvSpPr>
            <a:spLocks noChangeAspect="1"/>
          </p:cNvSpPr>
          <p:nvPr/>
        </p:nvSpPr>
        <p:spPr bwMode="auto">
          <a:xfrm>
            <a:off x="7448437" y="4582386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9"/>
          <p:cNvSpPr>
            <a:spLocks noChangeAspect="1"/>
          </p:cNvSpPr>
          <p:nvPr/>
        </p:nvSpPr>
        <p:spPr bwMode="auto">
          <a:xfrm>
            <a:off x="7429387" y="4603024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26"/>
          <p:cNvSpPr>
            <a:spLocks noChangeAspect="1" noChangeArrowheads="1"/>
          </p:cNvSpPr>
          <p:nvPr/>
        </p:nvSpPr>
        <p:spPr bwMode="auto">
          <a:xfrm>
            <a:off x="7699262" y="3504474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43" name="Rectangle 41"/>
          <p:cNvSpPr>
            <a:spLocks noChangeAspect="1" noChangeArrowheads="1"/>
          </p:cNvSpPr>
          <p:nvPr/>
        </p:nvSpPr>
        <p:spPr bwMode="auto">
          <a:xfrm>
            <a:off x="6756287" y="3731486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/>
          </a:p>
        </p:txBody>
      </p:sp>
      <p:sp>
        <p:nvSpPr>
          <p:cNvPr id="44" name="Rectangle 43"/>
          <p:cNvSpPr>
            <a:spLocks noChangeAspect="1" noChangeArrowheads="1"/>
          </p:cNvSpPr>
          <p:nvPr/>
        </p:nvSpPr>
        <p:spPr bwMode="auto">
          <a:xfrm>
            <a:off x="6797562" y="4042636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74" name="Rectangle 50"/>
          <p:cNvSpPr>
            <a:spLocks noChangeAspect="1" noChangeArrowheads="1"/>
          </p:cNvSpPr>
          <p:nvPr/>
        </p:nvSpPr>
        <p:spPr bwMode="auto">
          <a:xfrm>
            <a:off x="5587869" y="5177906"/>
            <a:ext cx="1706562" cy="482600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5" name="Rectangle 49"/>
          <p:cNvSpPr>
            <a:spLocks noChangeAspect="1" noChangeArrowheads="1"/>
          </p:cNvSpPr>
          <p:nvPr/>
        </p:nvSpPr>
        <p:spPr bwMode="auto">
          <a:xfrm>
            <a:off x="5557706" y="5168381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Concrete Event Handler </a:t>
            </a: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76" name="Rectangle 51"/>
          <p:cNvSpPr>
            <a:spLocks noChangeAspect="1" noChangeArrowheads="1"/>
          </p:cNvSpPr>
          <p:nvPr/>
        </p:nvSpPr>
        <p:spPr bwMode="auto">
          <a:xfrm>
            <a:off x="5567231" y="5663982"/>
            <a:ext cx="1835150" cy="5426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77" name="Rectangle 52"/>
          <p:cNvSpPr>
            <a:spLocks noChangeAspect="1" noChangeArrowheads="1"/>
          </p:cNvSpPr>
          <p:nvPr/>
        </p:nvSpPr>
        <p:spPr bwMode="auto">
          <a:xfrm>
            <a:off x="5587869" y="5660506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8" name="Line 54"/>
          <p:cNvSpPr>
            <a:spLocks noChangeAspect="1" noChangeShapeType="1"/>
          </p:cNvSpPr>
          <p:nvPr/>
        </p:nvSpPr>
        <p:spPr bwMode="auto">
          <a:xfrm>
            <a:off x="6593357" y="5016596"/>
            <a:ext cx="0" cy="1570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2700" y="6438700"/>
            <a:ext cx="911859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www.dre.vanderbilt.edu/~schmidt/PDF/LF.pdf</a:t>
            </a:r>
            <a:r>
              <a:rPr lang="en-US" sz="2000" dirty="0" smtClean="0"/>
              <a:t> for more info on this pattern</a:t>
            </a:r>
            <a:endParaRPr lang="en-US" sz="2000" u="none" dirty="0"/>
          </a:p>
        </p:txBody>
      </p:sp>
      <p:sp>
        <p:nvSpPr>
          <p:cNvPr id="81" name="Line 72"/>
          <p:cNvSpPr>
            <a:spLocks noChangeAspect="1" noChangeShapeType="1"/>
          </p:cNvSpPr>
          <p:nvPr/>
        </p:nvSpPr>
        <p:spPr bwMode="auto">
          <a:xfrm flipV="1">
            <a:off x="4994796" y="4746153"/>
            <a:ext cx="0" cy="27415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5151862" y="3379062"/>
            <a:ext cx="300243" cy="312737"/>
            <a:chOff x="8327572" y="4328206"/>
            <a:chExt cx="300243" cy="312737"/>
          </a:xfrm>
        </p:grpSpPr>
        <p:grpSp>
          <p:nvGrpSpPr>
            <p:cNvPr id="70" name="Group 6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1" name="Straight Arrow Connector 7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4" name="Group 83"/>
          <p:cNvGrpSpPr/>
          <p:nvPr/>
        </p:nvGrpSpPr>
        <p:grpSpPr>
          <a:xfrm>
            <a:off x="5464135" y="3531462"/>
            <a:ext cx="300243" cy="312737"/>
            <a:chOff x="8327572" y="4328206"/>
            <a:chExt cx="300243" cy="312737"/>
          </a:xfrm>
        </p:grpSpPr>
        <p:grpSp>
          <p:nvGrpSpPr>
            <p:cNvPr id="85" name="Group 8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6" name="Straight Arrow Connector 8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8443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0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554" y="2998487"/>
            <a:ext cx="6172547" cy="397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7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066980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Dynamics</a:t>
            </a:r>
            <a:endParaRPr lang="en-US" sz="2800" b="1" dirty="0"/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828574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  <a:gridCol w="2285023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reduce thread jitter &amp;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52401" y="3562272"/>
            <a:ext cx="2808082" cy="272382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000" i="1" dirty="0" smtClean="0"/>
              <a:t>Leader/Follower </a:t>
            </a:r>
            <a:r>
              <a:rPr lang="en-US" sz="2000" dirty="0"/>
              <a:t>provides an efficient concurrency model where multiple threads take turns sharing event sources to </a:t>
            </a:r>
            <a:r>
              <a:rPr lang="en-US" sz="2000" dirty="0" smtClean="0"/>
              <a:t>process </a:t>
            </a:r>
            <a:r>
              <a:rPr lang="en-US" sz="2000" dirty="0"/>
              <a:t>service requests that occur on the event sources</a:t>
            </a:r>
          </a:p>
        </p:txBody>
      </p:sp>
    </p:spTree>
    <p:extLst>
      <p:ext uri="{BB962C8B-B14F-4D97-AF65-F5344CB8AC3E}">
        <p14:creationId xmlns:p14="http://schemas.microsoft.com/office/powerpoint/2010/main" val="10841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/>
          <p:cNvSpPr/>
          <p:nvPr/>
        </p:nvSpPr>
        <p:spPr bwMode="auto">
          <a:xfrm>
            <a:off x="12700" y="637897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714844"/>
              </p:ext>
            </p:extLst>
          </p:nvPr>
        </p:nvGraphicFramePr>
        <p:xfrm>
          <a:off x="0" y="2074527"/>
          <a:ext cx="5273675" cy="456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85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74527"/>
                        <a:ext cx="5273675" cy="456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24" name="Rectangle 23"/>
          <p:cNvSpPr/>
          <p:nvPr/>
        </p:nvSpPr>
        <p:spPr>
          <a:xfrm>
            <a:off x="2559296" y="5243843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charset="0"/>
              </a:rPr>
              <a:t>ORB Core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251552" y="4606534"/>
            <a:ext cx="1648593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charset="0"/>
              </a:rPr>
              <a:t>Object Adapter</a:t>
            </a:r>
            <a:endParaRPr lang="en-US" sz="1600" b="1" dirty="0"/>
          </a:p>
        </p:txBody>
      </p:sp>
      <p:sp>
        <p:nvSpPr>
          <p:cNvPr id="26" name="Rectangle 25"/>
          <p:cNvSpPr/>
          <p:nvPr/>
        </p:nvSpPr>
        <p:spPr>
          <a:xfrm>
            <a:off x="3338145" y="3065216"/>
            <a:ext cx="10743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>
                <a:latin typeface="Arial" charset="0"/>
              </a:rPr>
              <a:t>Object</a:t>
            </a:r>
          </a:p>
          <a:p>
            <a:pPr algn="ctr"/>
            <a:r>
              <a:rPr lang="en-US" sz="1600" b="1" dirty="0" smtClean="0">
                <a:latin typeface="Arial" charset="0"/>
              </a:rPr>
              <a:t>(Servant)</a:t>
            </a:r>
            <a:endParaRPr lang="en-US" sz="1600" b="1" dirty="0"/>
          </a:p>
        </p:txBody>
      </p:sp>
      <p:grpSp>
        <p:nvGrpSpPr>
          <p:cNvPr id="1831936" name="Group 1831935"/>
          <p:cNvGrpSpPr/>
          <p:nvPr/>
        </p:nvGrpSpPr>
        <p:grpSpPr>
          <a:xfrm>
            <a:off x="5181581" y="3057601"/>
            <a:ext cx="3810019" cy="3256886"/>
            <a:chOff x="5181581" y="3057601"/>
            <a:chExt cx="3810019" cy="3256886"/>
          </a:xfrm>
        </p:grpSpPr>
        <p:sp>
          <p:nvSpPr>
            <p:cNvPr id="42" name="Rectangle 72"/>
            <p:cNvSpPr>
              <a:spLocks noChangeArrowheads="1"/>
            </p:cNvSpPr>
            <p:nvPr/>
          </p:nvSpPr>
          <p:spPr bwMode="auto">
            <a:xfrm>
              <a:off x="8166951" y="5755873"/>
              <a:ext cx="824649" cy="387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400" u="none" dirty="0">
                  <a:solidFill>
                    <a:srgbClr val="000000"/>
                  </a:solidFill>
                </a:rPr>
                <a:t>&lt;&lt;ready </a:t>
              </a:r>
              <a:r>
                <a:rPr lang="en-US" sz="1400" u="none" dirty="0" smtClean="0">
                  <a:solidFill>
                    <a:srgbClr val="000000"/>
                  </a:solidFill>
                </a:rPr>
                <a:t/>
              </a:r>
              <a:br>
                <a:rPr lang="en-US" sz="1400" u="none" dirty="0" smtClean="0">
                  <a:solidFill>
                    <a:srgbClr val="000000"/>
                  </a:solidFill>
                </a:rPr>
              </a:br>
              <a:r>
                <a:rPr lang="en-US" sz="1400" u="none" dirty="0" smtClean="0">
                  <a:solidFill>
                    <a:srgbClr val="000000"/>
                  </a:solidFill>
                </a:rPr>
                <a:t>to read</a:t>
              </a:r>
              <a:r>
                <a:rPr lang="en-US" sz="1400" u="none" dirty="0">
                  <a:solidFill>
                    <a:srgbClr val="000000"/>
                  </a:solidFill>
                </a:rPr>
                <a:t>&gt;&gt;</a:t>
              </a:r>
              <a:endParaRPr lang="en-US" b="1" u="none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83854" y="3057601"/>
              <a:ext cx="2696504" cy="1261853"/>
            </a:xfrm>
            <a:prstGeom prst="rect">
              <a:avLst/>
            </a:prstGeom>
            <a:solidFill>
              <a:srgbClr val="CCFFFF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POA Thread Pool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193060" y="5972855"/>
              <a:ext cx="2878093" cy="341632"/>
            </a:xfrm>
            <a:prstGeom prst="rect">
              <a:avLst/>
            </a:prstGeom>
            <a:solidFill>
              <a:srgbClr val="800000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Socket Event Sources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5490994" y="5101922"/>
              <a:ext cx="300243" cy="312737"/>
              <a:chOff x="8327572" y="4328206"/>
              <a:chExt cx="300243" cy="312737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48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6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7" name="Straight Arrow Connector 46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52" name="Straight Arrow Connector 51"/>
            <p:cNvCxnSpPr/>
            <p:nvPr/>
          </p:nvCxnSpPr>
          <p:spPr bwMode="auto">
            <a:xfrm flipH="1" flipV="1">
              <a:off x="6929108" y="4319454"/>
              <a:ext cx="3770" cy="1275646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5181581" y="4633634"/>
              <a:ext cx="2901051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IIOP Handlers &amp; Acceptors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489607" y="5526518"/>
              <a:ext cx="2284999" cy="341632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Thread Pool Reactor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7802106" y="5692140"/>
              <a:ext cx="251460" cy="274320"/>
            </a:xfrm>
            <a:custGeom>
              <a:avLst/>
              <a:gdLst>
                <a:gd name="connsiteX0" fmla="*/ 0 w 251460"/>
                <a:gd name="connsiteY0" fmla="*/ 0 h 274320"/>
                <a:gd name="connsiteX1" fmla="*/ 251460 w 251460"/>
                <a:gd name="connsiteY1" fmla="*/ 0 h 274320"/>
                <a:gd name="connsiteX2" fmla="*/ 251460 w 251460"/>
                <a:gd name="connsiteY2" fmla="*/ 27432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1460" h="274320">
                  <a:moveTo>
                    <a:pt x="0" y="0"/>
                  </a:moveTo>
                  <a:lnTo>
                    <a:pt x="251460" y="0"/>
                  </a:lnTo>
                  <a:lnTo>
                    <a:pt x="251460" y="274320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7075107" y="3484431"/>
              <a:ext cx="700886" cy="646986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Lane 3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6401665" y="5114012"/>
              <a:ext cx="300243" cy="312737"/>
              <a:chOff x="8327572" y="4328206"/>
              <a:chExt cx="300243" cy="312737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61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6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0" name="Straight Arrow Connector 59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66" name="Rounded Rectangle 65"/>
            <p:cNvSpPr/>
            <p:nvPr/>
          </p:nvSpPr>
          <p:spPr bwMode="auto">
            <a:xfrm>
              <a:off x="6221821" y="3484431"/>
              <a:ext cx="700886" cy="646986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Lane 2</a:t>
              </a:r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5368535" y="3484431"/>
              <a:ext cx="700886" cy="646986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Lane 1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7221806" y="5117991"/>
              <a:ext cx="300243" cy="312737"/>
              <a:chOff x="8327572" y="4328206"/>
              <a:chExt cx="300243" cy="312737"/>
            </a:xfrm>
          </p:grpSpPr>
          <p:grpSp>
            <p:nvGrpSpPr>
              <p:cNvPr id="105" name="Group 104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107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6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7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06" name="Straight Arrow Connector 105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3" name="Rectangle 2"/>
          <p:cNvSpPr/>
          <p:nvPr/>
        </p:nvSpPr>
        <p:spPr>
          <a:xfrm>
            <a:off x="83038" y="6428198"/>
            <a:ext cx="89789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charset="0"/>
              </a:rPr>
              <a:t>Eliminates overhead of separate reactor </a:t>
            </a:r>
            <a:r>
              <a:rPr lang="en-US" sz="2000" dirty="0">
                <a:latin typeface="Arial" charset="0"/>
              </a:rPr>
              <a:t>thread &amp; synchronized request </a:t>
            </a:r>
            <a:r>
              <a:rPr lang="en-US" sz="2000" dirty="0" smtClean="0">
                <a:latin typeface="Arial" charset="0"/>
              </a:rPr>
              <a:t>queue</a:t>
            </a:r>
            <a:endParaRPr lang="en-US" sz="2000" dirty="0">
              <a:latin typeface="Arial" charset="0"/>
            </a:endParaRPr>
          </a:p>
        </p:txBody>
      </p:sp>
      <p:graphicFrame>
        <p:nvGraphicFramePr>
          <p:cNvPr id="5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913145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2050562"/>
                <a:gridCol w="4783015"/>
                <a:gridCol w="2285023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 with stringent 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needs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Although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20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is more scalable than a pure </a:t>
                      </a:r>
                      <a:r>
                        <a:rPr kumimoji="0" lang="en-US" sz="20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2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 model, it incurs higher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memory management, synchronization, context switching, &amp; data movement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reduce thread jitter &amp; overhead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6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Pattern languages </a:t>
            </a:r>
            <a:r>
              <a:rPr lang="en-US" sz="2000" dirty="0" smtClean="0"/>
              <a:t>integrate groups of related patterns to enable larger-scale </a:t>
            </a:r>
            <a:r>
              <a:rPr lang="en-US" sz="2000" dirty="0"/>
              <a:t>reuse of software architecture </a:t>
            </a:r>
            <a:r>
              <a:rPr lang="en-US" sz="2000" dirty="0" smtClean="0"/>
              <a:t>&amp; design</a:t>
            </a:r>
            <a:endParaRPr lang="en-US" sz="2000" dirty="0"/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Key is their ability to navigate through alternatives in the </a:t>
            </a:r>
            <a:r>
              <a:rPr lang="en-US" sz="2000" dirty="0" smtClean="0"/>
              <a:t>design </a:t>
            </a:r>
            <a:r>
              <a:rPr lang="en-US" sz="2000" dirty="0"/>
              <a:t>space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52400" y="2421321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688036" y="2547587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902615" y="2328107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341884" y="2326523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681650" y="3232456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681652" y="3820046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681652" y="5038645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829674" y="4803855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442179" y="2980925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545217" y="358157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384281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95406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874700" y="4800610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543629" y="4800177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571150" y="3818125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508178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6976361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100333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638900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3022" name="Freeform 43021"/>
          <p:cNvSpPr/>
          <p:nvPr/>
        </p:nvSpPr>
        <p:spPr bwMode="auto">
          <a:xfrm>
            <a:off x="2389179" y="3819386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lowchart: Terminator 44"/>
          <p:cNvSpPr/>
          <p:nvPr/>
        </p:nvSpPr>
        <p:spPr bwMode="auto">
          <a:xfrm>
            <a:off x="523886" y="5448035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375744" y="4443619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731909" y="443841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934204" y="4187137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381423" y="3837438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666773" y="4437730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5026719" y="4450067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83274" y="3232541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241374" y="3238723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5714647" y="2990113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482312" y="4181494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3782551" y="3571303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54" name="Freeform 53"/>
          <p:cNvSpPr/>
          <p:nvPr/>
        </p:nvSpPr>
        <p:spPr bwMode="auto">
          <a:xfrm>
            <a:off x="471761" y="2352102"/>
            <a:ext cx="8155910" cy="2850776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280239 w 8436149"/>
              <a:gd name="connsiteY0" fmla="*/ 17929 h 2850776"/>
              <a:gd name="connsiteX1" fmla="*/ 7989886 w 8436149"/>
              <a:gd name="connsiteY1" fmla="*/ 0 h 2850776"/>
              <a:gd name="connsiteX2" fmla="*/ 8433640 w 8436149"/>
              <a:gd name="connsiteY2" fmla="*/ 372035 h 2850776"/>
              <a:gd name="connsiteX3" fmla="*/ 8034709 w 8436149"/>
              <a:gd name="connsiteY3" fmla="*/ 690282 h 2850776"/>
              <a:gd name="connsiteX4" fmla="*/ 620904 w 8436149"/>
              <a:gd name="connsiteY4" fmla="*/ 654426 h 2850776"/>
              <a:gd name="connsiteX5" fmla="*/ 396780 w 8436149"/>
              <a:gd name="connsiteY5" fmla="*/ 681317 h 2850776"/>
              <a:gd name="connsiteX6" fmla="*/ 405745 w 8436149"/>
              <a:gd name="connsiteY6" fmla="*/ 2850776 h 2850776"/>
              <a:gd name="connsiteX0" fmla="*/ 294554 w 8450464"/>
              <a:gd name="connsiteY0" fmla="*/ 17929 h 2850776"/>
              <a:gd name="connsiteX1" fmla="*/ 8004201 w 8450464"/>
              <a:gd name="connsiteY1" fmla="*/ 0 h 2850776"/>
              <a:gd name="connsiteX2" fmla="*/ 8447955 w 8450464"/>
              <a:gd name="connsiteY2" fmla="*/ 372035 h 2850776"/>
              <a:gd name="connsiteX3" fmla="*/ 8049024 w 8450464"/>
              <a:gd name="connsiteY3" fmla="*/ 690282 h 2850776"/>
              <a:gd name="connsiteX4" fmla="*/ 635219 w 8450464"/>
              <a:gd name="connsiteY4" fmla="*/ 654426 h 2850776"/>
              <a:gd name="connsiteX5" fmla="*/ 366272 w 8450464"/>
              <a:gd name="connsiteY5" fmla="*/ 1004046 h 2850776"/>
              <a:gd name="connsiteX6" fmla="*/ 420060 w 8450464"/>
              <a:gd name="connsiteY6" fmla="*/ 2850776 h 2850776"/>
              <a:gd name="connsiteX0" fmla="*/ 235645 w 8391555"/>
              <a:gd name="connsiteY0" fmla="*/ 17929 h 2850776"/>
              <a:gd name="connsiteX1" fmla="*/ 7945292 w 8391555"/>
              <a:gd name="connsiteY1" fmla="*/ 0 h 2850776"/>
              <a:gd name="connsiteX2" fmla="*/ 8389046 w 8391555"/>
              <a:gd name="connsiteY2" fmla="*/ 372035 h 2850776"/>
              <a:gd name="connsiteX3" fmla="*/ 7990115 w 8391555"/>
              <a:gd name="connsiteY3" fmla="*/ 690282 h 2850776"/>
              <a:gd name="connsiteX4" fmla="*/ 576310 w 8391555"/>
              <a:gd name="connsiteY4" fmla="*/ 654426 h 2850776"/>
              <a:gd name="connsiteX5" fmla="*/ 307363 w 8391555"/>
              <a:gd name="connsiteY5" fmla="*/ 1004046 h 2850776"/>
              <a:gd name="connsiteX6" fmla="*/ 361151 w 8391555"/>
              <a:gd name="connsiteY6" fmla="*/ 2850776 h 2850776"/>
              <a:gd name="connsiteX0" fmla="*/ 274478 w 8430388"/>
              <a:gd name="connsiteY0" fmla="*/ 17929 h 2850776"/>
              <a:gd name="connsiteX1" fmla="*/ 7984125 w 8430388"/>
              <a:gd name="connsiteY1" fmla="*/ 0 h 2850776"/>
              <a:gd name="connsiteX2" fmla="*/ 8427879 w 8430388"/>
              <a:gd name="connsiteY2" fmla="*/ 372035 h 2850776"/>
              <a:gd name="connsiteX3" fmla="*/ 8028948 w 8430388"/>
              <a:gd name="connsiteY3" fmla="*/ 690282 h 2850776"/>
              <a:gd name="connsiteX4" fmla="*/ 615143 w 8430388"/>
              <a:gd name="connsiteY4" fmla="*/ 654426 h 2850776"/>
              <a:gd name="connsiteX5" fmla="*/ 399984 w 8430388"/>
              <a:gd name="connsiteY5" fmla="*/ 2850776 h 2850776"/>
              <a:gd name="connsiteX0" fmla="*/ 396448 w 8552358"/>
              <a:gd name="connsiteY0" fmla="*/ 17929 h 2850776"/>
              <a:gd name="connsiteX1" fmla="*/ 8106095 w 8552358"/>
              <a:gd name="connsiteY1" fmla="*/ 0 h 2850776"/>
              <a:gd name="connsiteX2" fmla="*/ 8549849 w 8552358"/>
              <a:gd name="connsiteY2" fmla="*/ 372035 h 2850776"/>
              <a:gd name="connsiteX3" fmla="*/ 8150918 w 8552358"/>
              <a:gd name="connsiteY3" fmla="*/ 690282 h 2850776"/>
              <a:gd name="connsiteX4" fmla="*/ 566784 w 8552358"/>
              <a:gd name="connsiteY4" fmla="*/ 690285 h 2850776"/>
              <a:gd name="connsiteX5" fmla="*/ 521954 w 8552358"/>
              <a:gd name="connsiteY5" fmla="*/ 2850776 h 2850776"/>
              <a:gd name="connsiteX0" fmla="*/ 396448 w 8552358"/>
              <a:gd name="connsiteY0" fmla="*/ 17929 h 2850776"/>
              <a:gd name="connsiteX1" fmla="*/ 8106095 w 8552358"/>
              <a:gd name="connsiteY1" fmla="*/ 0 h 2850776"/>
              <a:gd name="connsiteX2" fmla="*/ 8549849 w 8552358"/>
              <a:gd name="connsiteY2" fmla="*/ 372035 h 2850776"/>
              <a:gd name="connsiteX3" fmla="*/ 8150918 w 8552358"/>
              <a:gd name="connsiteY3" fmla="*/ 690282 h 2850776"/>
              <a:gd name="connsiteX4" fmla="*/ 566784 w 8552358"/>
              <a:gd name="connsiteY4" fmla="*/ 690285 h 2850776"/>
              <a:gd name="connsiteX5" fmla="*/ 521954 w 8552358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70336 w 8155910"/>
              <a:gd name="connsiteY4" fmla="*/ 690285 h 2850776"/>
              <a:gd name="connsiteX5" fmla="*/ 125506 w 8155910"/>
              <a:gd name="connsiteY5" fmla="*/ 2850776 h 2850776"/>
              <a:gd name="connsiteX0" fmla="*/ 239952 w 8395862"/>
              <a:gd name="connsiteY0" fmla="*/ 17929 h 2850776"/>
              <a:gd name="connsiteX1" fmla="*/ 7949599 w 8395862"/>
              <a:gd name="connsiteY1" fmla="*/ 0 h 2850776"/>
              <a:gd name="connsiteX2" fmla="*/ 8393353 w 8395862"/>
              <a:gd name="connsiteY2" fmla="*/ 372035 h 2850776"/>
              <a:gd name="connsiteX3" fmla="*/ 7994422 w 8395862"/>
              <a:gd name="connsiteY3" fmla="*/ 690282 h 2850776"/>
              <a:gd name="connsiteX4" fmla="*/ 607513 w 8395862"/>
              <a:gd name="connsiteY4" fmla="*/ 618567 h 2850776"/>
              <a:gd name="connsiteX5" fmla="*/ 410288 w 8395862"/>
              <a:gd name="connsiteY5" fmla="*/ 690285 h 2850776"/>
              <a:gd name="connsiteX6" fmla="*/ 365458 w 8395862"/>
              <a:gd name="connsiteY6" fmla="*/ 2850776 h 2850776"/>
              <a:gd name="connsiteX0" fmla="*/ 341250 w 8497160"/>
              <a:gd name="connsiteY0" fmla="*/ 17929 h 2850776"/>
              <a:gd name="connsiteX1" fmla="*/ 8050897 w 8497160"/>
              <a:gd name="connsiteY1" fmla="*/ 0 h 2850776"/>
              <a:gd name="connsiteX2" fmla="*/ 8494651 w 8497160"/>
              <a:gd name="connsiteY2" fmla="*/ 372035 h 2850776"/>
              <a:gd name="connsiteX3" fmla="*/ 8095720 w 8497160"/>
              <a:gd name="connsiteY3" fmla="*/ 690282 h 2850776"/>
              <a:gd name="connsiteX4" fmla="*/ 708811 w 8497160"/>
              <a:gd name="connsiteY4" fmla="*/ 618567 h 2850776"/>
              <a:gd name="connsiteX5" fmla="*/ 224716 w 8497160"/>
              <a:gd name="connsiteY5" fmla="*/ 1846732 h 2850776"/>
              <a:gd name="connsiteX6" fmla="*/ 466756 w 8497160"/>
              <a:gd name="connsiteY6" fmla="*/ 2850776 h 2850776"/>
              <a:gd name="connsiteX0" fmla="*/ 447807 w 8603717"/>
              <a:gd name="connsiteY0" fmla="*/ 17929 h 2850776"/>
              <a:gd name="connsiteX1" fmla="*/ 8157454 w 8603717"/>
              <a:gd name="connsiteY1" fmla="*/ 0 h 2850776"/>
              <a:gd name="connsiteX2" fmla="*/ 8601208 w 8603717"/>
              <a:gd name="connsiteY2" fmla="*/ 372035 h 2850776"/>
              <a:gd name="connsiteX3" fmla="*/ 8202277 w 8603717"/>
              <a:gd name="connsiteY3" fmla="*/ 690282 h 2850776"/>
              <a:gd name="connsiteX4" fmla="*/ 645038 w 8603717"/>
              <a:gd name="connsiteY4" fmla="*/ 618567 h 2850776"/>
              <a:gd name="connsiteX5" fmla="*/ 331273 w 8603717"/>
              <a:gd name="connsiteY5" fmla="*/ 1846732 h 2850776"/>
              <a:gd name="connsiteX6" fmla="*/ 573313 w 8603717"/>
              <a:gd name="connsiteY6" fmla="*/ 2850776 h 2850776"/>
              <a:gd name="connsiteX0" fmla="*/ 176372 w 8332282"/>
              <a:gd name="connsiteY0" fmla="*/ 17929 h 2850776"/>
              <a:gd name="connsiteX1" fmla="*/ 7886019 w 8332282"/>
              <a:gd name="connsiteY1" fmla="*/ 0 h 2850776"/>
              <a:gd name="connsiteX2" fmla="*/ 8329773 w 8332282"/>
              <a:gd name="connsiteY2" fmla="*/ 372035 h 2850776"/>
              <a:gd name="connsiteX3" fmla="*/ 7930842 w 8332282"/>
              <a:gd name="connsiteY3" fmla="*/ 690282 h 2850776"/>
              <a:gd name="connsiteX4" fmla="*/ 373603 w 8332282"/>
              <a:gd name="connsiteY4" fmla="*/ 618567 h 2850776"/>
              <a:gd name="connsiteX5" fmla="*/ 59838 w 8332282"/>
              <a:gd name="connsiteY5" fmla="*/ 1846732 h 2850776"/>
              <a:gd name="connsiteX6" fmla="*/ 301878 w 8332282"/>
              <a:gd name="connsiteY6" fmla="*/ 2850776 h 2850776"/>
              <a:gd name="connsiteX0" fmla="*/ 176372 w 8332282"/>
              <a:gd name="connsiteY0" fmla="*/ 17929 h 2850776"/>
              <a:gd name="connsiteX1" fmla="*/ 7886019 w 8332282"/>
              <a:gd name="connsiteY1" fmla="*/ 0 h 2850776"/>
              <a:gd name="connsiteX2" fmla="*/ 8329773 w 8332282"/>
              <a:gd name="connsiteY2" fmla="*/ 372035 h 2850776"/>
              <a:gd name="connsiteX3" fmla="*/ 7930842 w 8332282"/>
              <a:gd name="connsiteY3" fmla="*/ 690282 h 2850776"/>
              <a:gd name="connsiteX4" fmla="*/ 373603 w 8332282"/>
              <a:gd name="connsiteY4" fmla="*/ 618567 h 2850776"/>
              <a:gd name="connsiteX5" fmla="*/ 59838 w 8332282"/>
              <a:gd name="connsiteY5" fmla="*/ 1846732 h 2850776"/>
              <a:gd name="connsiteX6" fmla="*/ 301878 w 8332282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293182 w 8251861"/>
              <a:gd name="connsiteY4" fmla="*/ 618567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589017 w 8251861"/>
              <a:gd name="connsiteY4" fmla="*/ 537884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95951 w 8251861"/>
              <a:gd name="connsiteY0" fmla="*/ 17929 h 2850776"/>
              <a:gd name="connsiteX1" fmla="*/ 7805598 w 8251861"/>
              <a:gd name="connsiteY1" fmla="*/ 0 h 2850776"/>
              <a:gd name="connsiteX2" fmla="*/ 8249352 w 8251861"/>
              <a:gd name="connsiteY2" fmla="*/ 372035 h 2850776"/>
              <a:gd name="connsiteX3" fmla="*/ 7850421 w 8251861"/>
              <a:gd name="connsiteY3" fmla="*/ 690282 h 2850776"/>
              <a:gd name="connsiteX4" fmla="*/ 589017 w 8251861"/>
              <a:gd name="connsiteY4" fmla="*/ 537884 h 2850776"/>
              <a:gd name="connsiteX5" fmla="*/ 69065 w 8251861"/>
              <a:gd name="connsiteY5" fmla="*/ 1219203 h 2850776"/>
              <a:gd name="connsiteX6" fmla="*/ 221457 w 8251861"/>
              <a:gd name="connsiteY6" fmla="*/ 2850776 h 2850776"/>
              <a:gd name="connsiteX0" fmla="*/ 41564 w 8197474"/>
              <a:gd name="connsiteY0" fmla="*/ 17929 h 2850776"/>
              <a:gd name="connsiteX1" fmla="*/ 7751211 w 8197474"/>
              <a:gd name="connsiteY1" fmla="*/ 0 h 2850776"/>
              <a:gd name="connsiteX2" fmla="*/ 8194965 w 8197474"/>
              <a:gd name="connsiteY2" fmla="*/ 372035 h 2850776"/>
              <a:gd name="connsiteX3" fmla="*/ 7796034 w 8197474"/>
              <a:gd name="connsiteY3" fmla="*/ 690282 h 2850776"/>
              <a:gd name="connsiteX4" fmla="*/ 534630 w 8197474"/>
              <a:gd name="connsiteY4" fmla="*/ 537884 h 2850776"/>
              <a:gd name="connsiteX5" fmla="*/ 77430 w 8197474"/>
              <a:gd name="connsiteY5" fmla="*/ 1129556 h 2850776"/>
              <a:gd name="connsiteX6" fmla="*/ 167070 w 8197474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35866 w 8155910"/>
              <a:gd name="connsiteY5" fmla="*/ 1129556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25514 w 8155910"/>
              <a:gd name="connsiteY5" fmla="*/ 887509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25514 w 8155910"/>
              <a:gd name="connsiteY5" fmla="*/ 887509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16550 w 8155910"/>
              <a:gd name="connsiteY5" fmla="*/ 851650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16550 w 8155910"/>
              <a:gd name="connsiteY5" fmla="*/ 851650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143444 w 8155910"/>
              <a:gd name="connsiteY5" fmla="*/ 788897 h 2850776"/>
              <a:gd name="connsiteX6" fmla="*/ 125506 w 8155910"/>
              <a:gd name="connsiteY6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493066 w 8155910"/>
              <a:gd name="connsiteY4" fmla="*/ 537884 h 2850776"/>
              <a:gd name="connsiteX5" fmla="*/ 277914 w 8155910"/>
              <a:gd name="connsiteY5" fmla="*/ 564779 h 2850776"/>
              <a:gd name="connsiteX6" fmla="*/ 125506 w 8155910"/>
              <a:gd name="connsiteY6" fmla="*/ 2850776 h 2850776"/>
              <a:gd name="connsiteX0" fmla="*/ 163547 w 8319457"/>
              <a:gd name="connsiteY0" fmla="*/ 17929 h 2850776"/>
              <a:gd name="connsiteX1" fmla="*/ 7873194 w 8319457"/>
              <a:gd name="connsiteY1" fmla="*/ 0 h 2850776"/>
              <a:gd name="connsiteX2" fmla="*/ 8316948 w 8319457"/>
              <a:gd name="connsiteY2" fmla="*/ 372035 h 2850776"/>
              <a:gd name="connsiteX3" fmla="*/ 7918017 w 8319457"/>
              <a:gd name="connsiteY3" fmla="*/ 690282 h 2850776"/>
              <a:gd name="connsiteX4" fmla="*/ 656613 w 8319457"/>
              <a:gd name="connsiteY4" fmla="*/ 537884 h 2850776"/>
              <a:gd name="connsiteX5" fmla="*/ 289053 w 8319457"/>
              <a:gd name="connsiteY5" fmla="*/ 2850776 h 2850776"/>
              <a:gd name="connsiteX0" fmla="*/ 291629 w 8447539"/>
              <a:gd name="connsiteY0" fmla="*/ 17929 h 2850776"/>
              <a:gd name="connsiteX1" fmla="*/ 8001276 w 8447539"/>
              <a:gd name="connsiteY1" fmla="*/ 0 h 2850776"/>
              <a:gd name="connsiteX2" fmla="*/ 8445030 w 8447539"/>
              <a:gd name="connsiteY2" fmla="*/ 372035 h 2850776"/>
              <a:gd name="connsiteX3" fmla="*/ 8046099 w 8447539"/>
              <a:gd name="connsiteY3" fmla="*/ 690282 h 2850776"/>
              <a:gd name="connsiteX4" fmla="*/ 596436 w 8447539"/>
              <a:gd name="connsiteY4" fmla="*/ 600637 h 2850776"/>
              <a:gd name="connsiteX5" fmla="*/ 417135 w 844753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36494 h 2850776"/>
              <a:gd name="connsiteX4" fmla="*/ 304807 w 8155910"/>
              <a:gd name="connsiteY4" fmla="*/ 60063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36494 h 2850776"/>
              <a:gd name="connsiteX4" fmla="*/ 313771 w 8155910"/>
              <a:gd name="connsiteY4" fmla="*/ 663390 h 2850776"/>
              <a:gd name="connsiteX5" fmla="*/ 125506 w 8155910"/>
              <a:gd name="connsiteY5" fmla="*/ 2850776 h 285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55910" h="2850776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3" y="588682"/>
                  <a:pt x="7754470" y="636494"/>
                </a:cubicBezTo>
                <a:cubicBezTo>
                  <a:pt x="6456830" y="677583"/>
                  <a:pt x="1272991" y="537884"/>
                  <a:pt x="313771" y="663390"/>
                </a:cubicBezTo>
                <a:cubicBezTo>
                  <a:pt x="-276405" y="655920"/>
                  <a:pt x="202081" y="2368924"/>
                  <a:pt x="125506" y="2850776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6" name="Line Callout 1 55"/>
          <p:cNvSpPr/>
          <p:nvPr/>
        </p:nvSpPr>
        <p:spPr bwMode="auto">
          <a:xfrm>
            <a:off x="2925162" y="5724051"/>
            <a:ext cx="1313487" cy="400110"/>
          </a:xfrm>
          <a:prstGeom prst="borderCallout1">
            <a:avLst>
              <a:gd name="adj1" fmla="val 75508"/>
              <a:gd name="adj2" fmla="val -1719"/>
              <a:gd name="adj3" fmla="val -28553"/>
              <a:gd name="adj4" fmla="val -11248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Simplicity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087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Pattern languages </a:t>
            </a:r>
            <a:r>
              <a:rPr lang="en-US" sz="2000" dirty="0" smtClean="0"/>
              <a:t>integrate groups of related patterns to enable larger-scale </a:t>
            </a:r>
            <a:r>
              <a:rPr lang="en-US" sz="2000" dirty="0"/>
              <a:t>reuse of software architecture </a:t>
            </a:r>
            <a:r>
              <a:rPr lang="en-US" sz="2000" dirty="0" smtClean="0"/>
              <a:t>&amp; design</a:t>
            </a:r>
            <a:endParaRPr lang="en-US" sz="2000" dirty="0"/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Key is their ability to navigate through alternatives in the </a:t>
            </a:r>
            <a:r>
              <a:rPr lang="en-US" sz="2000" dirty="0" smtClean="0"/>
              <a:t>design </a:t>
            </a:r>
            <a:r>
              <a:rPr lang="en-US" sz="2000" dirty="0"/>
              <a:t>space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52400" y="2421321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688036" y="2547587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902615" y="2328107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341884" y="2326523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681650" y="3232456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681652" y="3820046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681652" y="5038645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829674" y="4803855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442179" y="2980925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545217" y="358157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384281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95406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874700" y="4800610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543629" y="4800177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571150" y="3818125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508178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6976361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100333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638900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3022" name="Freeform 43021"/>
          <p:cNvSpPr/>
          <p:nvPr/>
        </p:nvSpPr>
        <p:spPr bwMode="auto">
          <a:xfrm>
            <a:off x="2389179" y="3819386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lowchart: Terminator 44"/>
          <p:cNvSpPr/>
          <p:nvPr/>
        </p:nvSpPr>
        <p:spPr bwMode="auto">
          <a:xfrm>
            <a:off x="523886" y="5448035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375744" y="4443619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731909" y="443841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934204" y="4187137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381423" y="3837438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666773" y="4437730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5026719" y="4450067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83274" y="3232541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241374" y="3238723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5714647" y="2990113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482312" y="4181494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3782551" y="3571303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57" name="Freeform 56"/>
          <p:cNvSpPr/>
          <p:nvPr/>
        </p:nvSpPr>
        <p:spPr bwMode="auto">
          <a:xfrm>
            <a:off x="471761" y="2361067"/>
            <a:ext cx="8155910" cy="3002170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29553 w 8155910"/>
              <a:gd name="connsiteY4" fmla="*/ 708211 h 2850776"/>
              <a:gd name="connsiteX5" fmla="*/ 125506 w 8155910"/>
              <a:gd name="connsiteY5" fmla="*/ 2850776 h 2850776"/>
              <a:gd name="connsiteX0" fmla="*/ 0 w 8155910"/>
              <a:gd name="connsiteY0" fmla="*/ 17929 h 2187388"/>
              <a:gd name="connsiteX1" fmla="*/ 7709647 w 8155910"/>
              <a:gd name="connsiteY1" fmla="*/ 0 h 2187388"/>
              <a:gd name="connsiteX2" fmla="*/ 8153401 w 8155910"/>
              <a:gd name="connsiteY2" fmla="*/ 372035 h 2187388"/>
              <a:gd name="connsiteX3" fmla="*/ 7754470 w 8155910"/>
              <a:gd name="connsiteY3" fmla="*/ 690282 h 2187388"/>
              <a:gd name="connsiteX4" fmla="*/ 1129553 w 8155910"/>
              <a:gd name="connsiteY4" fmla="*/ 708211 h 2187388"/>
              <a:gd name="connsiteX5" fmla="*/ 1147482 w 8155910"/>
              <a:gd name="connsiteY5" fmla="*/ 2187388 h 2187388"/>
              <a:gd name="connsiteX0" fmla="*/ 0 w 8155910"/>
              <a:gd name="connsiteY0" fmla="*/ 17929 h 1766047"/>
              <a:gd name="connsiteX1" fmla="*/ 7709647 w 8155910"/>
              <a:gd name="connsiteY1" fmla="*/ 0 h 1766047"/>
              <a:gd name="connsiteX2" fmla="*/ 8153401 w 8155910"/>
              <a:gd name="connsiteY2" fmla="*/ 372035 h 1766047"/>
              <a:gd name="connsiteX3" fmla="*/ 7754470 w 8155910"/>
              <a:gd name="connsiteY3" fmla="*/ 690282 h 1766047"/>
              <a:gd name="connsiteX4" fmla="*/ 1129553 w 8155910"/>
              <a:gd name="connsiteY4" fmla="*/ 708211 h 1766047"/>
              <a:gd name="connsiteX5" fmla="*/ 1147482 w 8155910"/>
              <a:gd name="connsiteY5" fmla="*/ 1766047 h 1766047"/>
              <a:gd name="connsiteX0" fmla="*/ 0 w 8155910"/>
              <a:gd name="connsiteY0" fmla="*/ 17929 h 1685365"/>
              <a:gd name="connsiteX1" fmla="*/ 7709647 w 8155910"/>
              <a:gd name="connsiteY1" fmla="*/ 0 h 1685365"/>
              <a:gd name="connsiteX2" fmla="*/ 8153401 w 8155910"/>
              <a:gd name="connsiteY2" fmla="*/ 372035 h 1685365"/>
              <a:gd name="connsiteX3" fmla="*/ 7754470 w 8155910"/>
              <a:gd name="connsiteY3" fmla="*/ 690282 h 1685365"/>
              <a:gd name="connsiteX4" fmla="*/ 1129553 w 8155910"/>
              <a:gd name="connsiteY4" fmla="*/ 708211 h 1685365"/>
              <a:gd name="connsiteX5" fmla="*/ 1129553 w 8155910"/>
              <a:gd name="connsiteY5" fmla="*/ 1685365 h 1685365"/>
              <a:gd name="connsiteX0" fmla="*/ 0 w 8155910"/>
              <a:gd name="connsiteY0" fmla="*/ 17929 h 2366683"/>
              <a:gd name="connsiteX1" fmla="*/ 7709647 w 8155910"/>
              <a:gd name="connsiteY1" fmla="*/ 0 h 2366683"/>
              <a:gd name="connsiteX2" fmla="*/ 8153401 w 8155910"/>
              <a:gd name="connsiteY2" fmla="*/ 372035 h 2366683"/>
              <a:gd name="connsiteX3" fmla="*/ 7754470 w 8155910"/>
              <a:gd name="connsiteY3" fmla="*/ 690282 h 2366683"/>
              <a:gd name="connsiteX4" fmla="*/ 1129553 w 8155910"/>
              <a:gd name="connsiteY4" fmla="*/ 708211 h 2366683"/>
              <a:gd name="connsiteX5" fmla="*/ 1129553 w 8155910"/>
              <a:gd name="connsiteY5" fmla="*/ 2366683 h 2366683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129553 w 8155910"/>
              <a:gd name="connsiteY4" fmla="*/ 708211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2348753 w 8155910"/>
              <a:gd name="connsiteY5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27427 w 8155910"/>
              <a:gd name="connsiteY5" fmla="*/ 19353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4594073 w 8155910"/>
              <a:gd name="connsiteY5" fmla="*/ 20877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50874 w 8155910"/>
              <a:gd name="connsiteY5" fmla="*/ 11264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775781 w 8155910"/>
              <a:gd name="connsiteY6" fmla="*/ 1976376 h 2859052"/>
              <a:gd name="connsiteX7" fmla="*/ 2348753 w 8155910"/>
              <a:gd name="connsiteY7" fmla="*/ 2859052 h 2859052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2061538 w 8155910"/>
              <a:gd name="connsiteY7" fmla="*/ 2237729 h 2237729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4523735 w 8155910"/>
              <a:gd name="connsiteY7" fmla="*/ 2128777 h 2237729"/>
              <a:gd name="connsiteX8" fmla="*/ 2061538 w 8155910"/>
              <a:gd name="connsiteY8" fmla="*/ 2237729 h 2237729"/>
              <a:gd name="connsiteX0" fmla="*/ 0 w 8155910"/>
              <a:gd name="connsiteY0" fmla="*/ 17929 h 2352833"/>
              <a:gd name="connsiteX1" fmla="*/ 7709647 w 8155910"/>
              <a:gd name="connsiteY1" fmla="*/ 0 h 2352833"/>
              <a:gd name="connsiteX2" fmla="*/ 8153401 w 8155910"/>
              <a:gd name="connsiteY2" fmla="*/ 372035 h 2352833"/>
              <a:gd name="connsiteX3" fmla="*/ 7754470 w 8155910"/>
              <a:gd name="connsiteY3" fmla="*/ 690282 h 2352833"/>
              <a:gd name="connsiteX4" fmla="*/ 1422630 w 8155910"/>
              <a:gd name="connsiteY4" fmla="*/ 719934 h 2352833"/>
              <a:gd name="connsiteX5" fmla="*/ 1745366 w 8155910"/>
              <a:gd name="connsiteY5" fmla="*/ 1812253 h 2352833"/>
              <a:gd name="connsiteX6" fmla="*/ 4775781 w 8155910"/>
              <a:gd name="connsiteY6" fmla="*/ 1976376 h 2352833"/>
              <a:gd name="connsiteX7" fmla="*/ 4570627 w 8155910"/>
              <a:gd name="connsiteY7" fmla="*/ 2345654 h 2352833"/>
              <a:gd name="connsiteX8" fmla="*/ 2061538 w 8155910"/>
              <a:gd name="connsiteY8" fmla="*/ 2237729 h 2352833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9" fmla="*/ 690289 w 8155910"/>
              <a:gd name="connsiteY9" fmla="*/ 2328068 h 2361130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1665714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0 w 8155910"/>
              <a:gd name="connsiteY0" fmla="*/ 17929 h 3002163"/>
              <a:gd name="connsiteX1" fmla="*/ 7709647 w 8155910"/>
              <a:gd name="connsiteY1" fmla="*/ 0 h 3002163"/>
              <a:gd name="connsiteX2" fmla="*/ 8153401 w 8155910"/>
              <a:gd name="connsiteY2" fmla="*/ 372035 h 3002163"/>
              <a:gd name="connsiteX3" fmla="*/ 7754470 w 8155910"/>
              <a:gd name="connsiteY3" fmla="*/ 690282 h 3002163"/>
              <a:gd name="connsiteX4" fmla="*/ 1276092 w 8155910"/>
              <a:gd name="connsiteY4" fmla="*/ 919227 h 3002163"/>
              <a:gd name="connsiteX5" fmla="*/ 1592966 w 8155910"/>
              <a:gd name="connsiteY5" fmla="*/ 2017407 h 3002163"/>
              <a:gd name="connsiteX6" fmla="*/ 4523735 w 8155910"/>
              <a:gd name="connsiteY6" fmla="*/ 2023268 h 3002163"/>
              <a:gd name="connsiteX7" fmla="*/ 4312719 w 8155910"/>
              <a:gd name="connsiteY7" fmla="*/ 2369100 h 3002163"/>
              <a:gd name="connsiteX8" fmla="*/ 267907 w 8155910"/>
              <a:gd name="connsiteY8" fmla="*/ 2343237 h 3002163"/>
              <a:gd name="connsiteX9" fmla="*/ 209643 w 8155910"/>
              <a:gd name="connsiteY9" fmla="*/ 3002145 h 3002163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12719 w 8155910"/>
              <a:gd name="connsiteY7" fmla="*/ 2369100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850874 w 8155910"/>
              <a:gd name="connsiteY5" fmla="*/ 1888453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429949 w 8155910"/>
              <a:gd name="connsiteY8" fmla="*/ 2527362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55910" h="3002170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3" y="642470"/>
                  <a:pt x="7754470" y="690282"/>
                </a:cubicBezTo>
                <a:cubicBezTo>
                  <a:pt x="5643857" y="700166"/>
                  <a:pt x="4940013" y="551790"/>
                  <a:pt x="4927830" y="784412"/>
                </a:cubicBezTo>
                <a:cubicBezTo>
                  <a:pt x="4993112" y="1710938"/>
                  <a:pt x="2614769" y="1137831"/>
                  <a:pt x="2014997" y="1343330"/>
                </a:cubicBezTo>
                <a:cubicBezTo>
                  <a:pt x="1415225" y="1548829"/>
                  <a:pt x="1762950" y="1854261"/>
                  <a:pt x="2208427" y="1876730"/>
                </a:cubicBezTo>
                <a:cubicBezTo>
                  <a:pt x="2848370" y="1899544"/>
                  <a:pt x="4300997" y="1841561"/>
                  <a:pt x="4576489" y="1894315"/>
                </a:cubicBezTo>
                <a:cubicBezTo>
                  <a:pt x="4922320" y="2046715"/>
                  <a:pt x="4847154" y="2542419"/>
                  <a:pt x="4429949" y="2527362"/>
                </a:cubicBezTo>
                <a:cubicBezTo>
                  <a:pt x="4317544" y="2565059"/>
                  <a:pt x="420366" y="2465754"/>
                  <a:pt x="185846" y="2536667"/>
                </a:cubicBezTo>
                <a:cubicBezTo>
                  <a:pt x="-161938" y="2715444"/>
                  <a:pt x="121647" y="3005305"/>
                  <a:pt x="209643" y="3002145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6" name="Line Callout 1 55"/>
          <p:cNvSpPr/>
          <p:nvPr/>
        </p:nvSpPr>
        <p:spPr bwMode="auto">
          <a:xfrm>
            <a:off x="2925162" y="5724051"/>
            <a:ext cx="2789485" cy="400110"/>
          </a:xfrm>
          <a:prstGeom prst="borderCallout1">
            <a:avLst>
              <a:gd name="adj1" fmla="val 75508"/>
              <a:gd name="adj2" fmla="val -917"/>
              <a:gd name="adj3" fmla="val -15110"/>
              <a:gd name="adj4" fmla="val -5142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Scalability &amp; flexibility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0968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Pattern languages </a:t>
            </a:r>
            <a:r>
              <a:rPr lang="en-US" sz="2000" dirty="0" smtClean="0"/>
              <a:t>integrate groups of related patterns to enable larger-scale </a:t>
            </a:r>
            <a:r>
              <a:rPr lang="en-US" sz="2000" dirty="0"/>
              <a:t>reuse of software architecture </a:t>
            </a:r>
            <a:r>
              <a:rPr lang="en-US" sz="2000" dirty="0" smtClean="0"/>
              <a:t>&amp; design</a:t>
            </a:r>
            <a:endParaRPr lang="en-US" sz="2000" dirty="0"/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Key is their ability to navigate through alternatives in the </a:t>
            </a:r>
            <a:r>
              <a:rPr lang="en-US" sz="2000" dirty="0" smtClean="0"/>
              <a:t>design </a:t>
            </a:r>
            <a:r>
              <a:rPr lang="en-US" sz="2000" dirty="0"/>
              <a:t>space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152400" y="2421321"/>
            <a:ext cx="8604156" cy="2530316"/>
            <a:chOff x="-275090" y="476250"/>
            <a:chExt cx="7820458" cy="3286125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-214488" y="622940"/>
              <a:ext cx="7759856" cy="2472995"/>
            </a:xfrm>
            <a:prstGeom prst="round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 bwMode="auto">
            <a:xfrm>
              <a:off x="-275090" y="476250"/>
              <a:ext cx="467522" cy="3286125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/>
          <p:cNvCxnSpPr/>
          <p:nvPr/>
        </p:nvCxnSpPr>
        <p:spPr bwMode="auto">
          <a:xfrm>
            <a:off x="688036" y="2547587"/>
            <a:ext cx="0" cy="285850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9" name="Flowchart: Terminator 18"/>
          <p:cNvSpPr/>
          <p:nvPr/>
        </p:nvSpPr>
        <p:spPr bwMode="auto">
          <a:xfrm>
            <a:off x="4902615" y="2328107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Layers</a:t>
            </a:r>
          </a:p>
        </p:txBody>
      </p:sp>
      <p:sp>
        <p:nvSpPr>
          <p:cNvPr id="22" name="Flowchart: Terminator 21"/>
          <p:cNvSpPr/>
          <p:nvPr/>
        </p:nvSpPr>
        <p:spPr bwMode="auto">
          <a:xfrm>
            <a:off x="6341884" y="2326523"/>
            <a:ext cx="1254474" cy="479239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Wrapper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Facade</a:t>
            </a: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681650" y="3232456"/>
            <a:ext cx="806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681652" y="3820046"/>
            <a:ext cx="4559722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>
            <a:stCxn id="23" idx="3"/>
          </p:cNvCxnSpPr>
          <p:nvPr/>
        </p:nvCxnSpPr>
        <p:spPr bwMode="auto">
          <a:xfrm flipH="1" flipV="1">
            <a:off x="681652" y="5038645"/>
            <a:ext cx="4338629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3" name="Flowchart: Terminator 32"/>
          <p:cNvSpPr/>
          <p:nvPr/>
        </p:nvSpPr>
        <p:spPr bwMode="auto">
          <a:xfrm>
            <a:off x="829674" y="4803855"/>
            <a:ext cx="1548492" cy="469580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Component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Configurator</a:t>
            </a:r>
          </a:p>
        </p:txBody>
      </p:sp>
      <p:sp>
        <p:nvSpPr>
          <p:cNvPr id="31" name="Flowchart: Terminator 30"/>
          <p:cNvSpPr/>
          <p:nvPr/>
        </p:nvSpPr>
        <p:spPr bwMode="auto">
          <a:xfrm>
            <a:off x="7442179" y="2980925"/>
            <a:ext cx="1036689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Reactor</a:t>
            </a:r>
          </a:p>
        </p:txBody>
      </p:sp>
      <p:sp>
        <p:nvSpPr>
          <p:cNvPr id="27" name="Flowchart: Terminator 26"/>
          <p:cNvSpPr/>
          <p:nvPr/>
        </p:nvSpPr>
        <p:spPr bwMode="auto">
          <a:xfrm>
            <a:off x="2545217" y="3581578"/>
            <a:ext cx="1036689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Monitor Object</a:t>
            </a:r>
          </a:p>
        </p:txBody>
      </p:sp>
      <p:cxnSp>
        <p:nvCxnSpPr>
          <p:cNvPr id="41" name="Straight Arrow Connector 40"/>
          <p:cNvCxnSpPr/>
          <p:nvPr/>
        </p:nvCxnSpPr>
        <p:spPr bwMode="auto">
          <a:xfrm flipH="1">
            <a:off x="2384281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3695406" y="5038645"/>
            <a:ext cx="44767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Flowchart: Terminator 22"/>
          <p:cNvSpPr/>
          <p:nvPr/>
        </p:nvSpPr>
        <p:spPr bwMode="auto">
          <a:xfrm>
            <a:off x="3874700" y="4800610"/>
            <a:ext cx="1145581" cy="476071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Strategy</a:t>
            </a:r>
          </a:p>
        </p:txBody>
      </p:sp>
      <p:sp>
        <p:nvSpPr>
          <p:cNvPr id="32" name="Flowchart: Terminator 31"/>
          <p:cNvSpPr/>
          <p:nvPr/>
        </p:nvSpPr>
        <p:spPr bwMode="auto">
          <a:xfrm>
            <a:off x="2543629" y="4800177"/>
            <a:ext cx="1145581" cy="476937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Abstract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Factory</a:t>
            </a:r>
          </a:p>
        </p:txBody>
      </p:sp>
      <p:cxnSp>
        <p:nvCxnSpPr>
          <p:cNvPr id="48" name="Straight Arrow Connector 47"/>
          <p:cNvCxnSpPr/>
          <p:nvPr/>
        </p:nvCxnSpPr>
        <p:spPr bwMode="auto">
          <a:xfrm flipH="1">
            <a:off x="3571150" y="3818125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H="1">
            <a:off x="8508178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0" name="Straight Arrow Connector 49"/>
          <p:cNvCxnSpPr/>
          <p:nvPr/>
        </p:nvCxnSpPr>
        <p:spPr bwMode="auto">
          <a:xfrm flipH="1">
            <a:off x="6976361" y="3232456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6100333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4638900" y="2533484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43022" name="Freeform 43021"/>
          <p:cNvSpPr/>
          <p:nvPr/>
        </p:nvSpPr>
        <p:spPr bwMode="auto">
          <a:xfrm>
            <a:off x="2389179" y="3819386"/>
            <a:ext cx="2866292" cy="120230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225751"/>
              <a:gd name="connsiteX1" fmla="*/ 0 w 2866292"/>
              <a:gd name="connsiteY1" fmla="*/ 422721 h 1225751"/>
              <a:gd name="connsiteX2" fmla="*/ 2866292 w 2866292"/>
              <a:gd name="connsiteY2" fmla="*/ 422721 h 1225751"/>
              <a:gd name="connsiteX3" fmla="*/ 2866292 w 2866292"/>
              <a:gd name="connsiteY3" fmla="*/ 1225751 h 1225751"/>
              <a:gd name="connsiteX0" fmla="*/ 0 w 2866292"/>
              <a:gd name="connsiteY0" fmla="*/ 0 h 1202305"/>
              <a:gd name="connsiteX1" fmla="*/ 0 w 2866292"/>
              <a:gd name="connsiteY1" fmla="*/ 399275 h 1202305"/>
              <a:gd name="connsiteX2" fmla="*/ 2866292 w 2866292"/>
              <a:gd name="connsiteY2" fmla="*/ 399275 h 1202305"/>
              <a:gd name="connsiteX3" fmla="*/ 2866292 w 2866292"/>
              <a:gd name="connsiteY3" fmla="*/ 1202305 h 1202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292" h="1202305">
                <a:moveTo>
                  <a:pt x="0" y="0"/>
                </a:moveTo>
                <a:lnTo>
                  <a:pt x="0" y="399275"/>
                </a:lnTo>
                <a:lnTo>
                  <a:pt x="2866292" y="399275"/>
                </a:lnTo>
                <a:lnTo>
                  <a:pt x="2866292" y="120230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Flowchart: Terminator 44"/>
          <p:cNvSpPr/>
          <p:nvPr/>
        </p:nvSpPr>
        <p:spPr bwMode="auto">
          <a:xfrm>
            <a:off x="523886" y="5448035"/>
            <a:ext cx="937324" cy="47607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Broker</a:t>
            </a: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>
            <a:off x="8375744" y="4443619"/>
            <a:ext cx="10312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 flipH="1">
            <a:off x="6731909" y="4438412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9" name="Flowchart: Terminator 28"/>
          <p:cNvSpPr/>
          <p:nvPr/>
        </p:nvSpPr>
        <p:spPr bwMode="auto">
          <a:xfrm>
            <a:off x="6934204" y="4187137"/>
            <a:ext cx="1446387" cy="476937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smtClean="0">
                <a:latin typeface="Arial" charset="0"/>
              </a:rPr>
              <a:t>Leader/</a:t>
            </a:r>
            <a:r>
              <a:rPr lang="en-US" sz="1600" dirty="0">
                <a:latin typeface="Arial" charset="0"/>
              </a:rPr>
              <a:t/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Followers</a:t>
            </a:r>
            <a:endParaRPr lang="en-US" sz="1600" dirty="0"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5381423" y="3837438"/>
            <a:ext cx="1" cy="58172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 flipH="1">
            <a:off x="666773" y="4437730"/>
            <a:ext cx="22383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3" name="Freeform 12"/>
          <p:cNvSpPr/>
          <p:nvPr/>
        </p:nvSpPr>
        <p:spPr bwMode="auto">
          <a:xfrm>
            <a:off x="5026719" y="4450067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Freeform 54"/>
          <p:cNvSpPr/>
          <p:nvPr/>
        </p:nvSpPr>
        <p:spPr bwMode="auto">
          <a:xfrm>
            <a:off x="1683274" y="3232541"/>
            <a:ext cx="3502787" cy="1787325"/>
          </a:xfrm>
          <a:custGeom>
            <a:avLst/>
            <a:gdLst>
              <a:gd name="connsiteX0" fmla="*/ 0 w 2866292"/>
              <a:gd name="connsiteY0" fmla="*/ 0 h 1189892"/>
              <a:gd name="connsiteX1" fmla="*/ 0 w 2866292"/>
              <a:gd name="connsiteY1" fmla="*/ 386862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2866292"/>
              <a:gd name="connsiteY0" fmla="*/ 0 h 1189892"/>
              <a:gd name="connsiteX1" fmla="*/ 0 w 2866292"/>
              <a:gd name="connsiteY1" fmla="*/ 1104039 h 1189892"/>
              <a:gd name="connsiteX2" fmla="*/ 2866292 w 2866292"/>
              <a:gd name="connsiteY2" fmla="*/ 386862 h 1189892"/>
              <a:gd name="connsiteX3" fmla="*/ 2866292 w 2866292"/>
              <a:gd name="connsiteY3" fmla="*/ 1189892 h 1189892"/>
              <a:gd name="connsiteX0" fmla="*/ 0 w 3448998"/>
              <a:gd name="connsiteY0" fmla="*/ 0 h 1189892"/>
              <a:gd name="connsiteX1" fmla="*/ 0 w 3448998"/>
              <a:gd name="connsiteY1" fmla="*/ 1104039 h 1189892"/>
              <a:gd name="connsiteX2" fmla="*/ 3448998 w 3448998"/>
              <a:gd name="connsiteY2" fmla="*/ 1068179 h 1189892"/>
              <a:gd name="connsiteX3" fmla="*/ 2866292 w 3448998"/>
              <a:gd name="connsiteY3" fmla="*/ 1189892 h 1189892"/>
              <a:gd name="connsiteX0" fmla="*/ 0 w 3484856"/>
              <a:gd name="connsiteY0" fmla="*/ 0 h 1781562"/>
              <a:gd name="connsiteX1" fmla="*/ 0 w 3484856"/>
              <a:gd name="connsiteY1" fmla="*/ 1104039 h 1781562"/>
              <a:gd name="connsiteX2" fmla="*/ 3448998 w 3484856"/>
              <a:gd name="connsiteY2" fmla="*/ 1068179 h 1781562"/>
              <a:gd name="connsiteX3" fmla="*/ 3484856 w 3484856"/>
              <a:gd name="connsiteY3" fmla="*/ 1781562 h 1781562"/>
              <a:gd name="connsiteX0" fmla="*/ 0 w 3484857"/>
              <a:gd name="connsiteY0" fmla="*/ 0 h 1781562"/>
              <a:gd name="connsiteX1" fmla="*/ 0 w 3484857"/>
              <a:gd name="connsiteY1" fmla="*/ 1104039 h 1781562"/>
              <a:gd name="connsiteX2" fmla="*/ 3484857 w 3484857"/>
              <a:gd name="connsiteY2" fmla="*/ 1086108 h 1781562"/>
              <a:gd name="connsiteX3" fmla="*/ 3484856 w 3484857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104039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493822"/>
              <a:gd name="connsiteY0" fmla="*/ 0 h 1781562"/>
              <a:gd name="connsiteX1" fmla="*/ 0 w 3493822"/>
              <a:gd name="connsiteY1" fmla="*/ 107714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104039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8964 w 3502786"/>
              <a:gd name="connsiteY0" fmla="*/ 0 h 1781562"/>
              <a:gd name="connsiteX1" fmla="*/ 0 w 3502786"/>
              <a:gd name="connsiteY1" fmla="*/ 1086110 h 1781562"/>
              <a:gd name="connsiteX2" fmla="*/ 3502786 w 3502786"/>
              <a:gd name="connsiteY2" fmla="*/ 1095072 h 1781562"/>
              <a:gd name="connsiteX3" fmla="*/ 3493820 w 3502786"/>
              <a:gd name="connsiteY3" fmla="*/ 1781562 h 1781562"/>
              <a:gd name="connsiteX0" fmla="*/ 0 w 3493822"/>
              <a:gd name="connsiteY0" fmla="*/ 0 h 1781562"/>
              <a:gd name="connsiteX1" fmla="*/ 1 w 3493822"/>
              <a:gd name="connsiteY1" fmla="*/ 1113004 h 1781562"/>
              <a:gd name="connsiteX2" fmla="*/ 3493822 w 3493822"/>
              <a:gd name="connsiteY2" fmla="*/ 1095072 h 1781562"/>
              <a:gd name="connsiteX3" fmla="*/ 3484856 w 3493822"/>
              <a:gd name="connsiteY3" fmla="*/ 1781562 h 1781562"/>
              <a:gd name="connsiteX0" fmla="*/ 0 w 3502785"/>
              <a:gd name="connsiteY0" fmla="*/ 0 h 1754668"/>
              <a:gd name="connsiteX1" fmla="*/ 1 w 3502785"/>
              <a:gd name="connsiteY1" fmla="*/ 1113004 h 1754668"/>
              <a:gd name="connsiteX2" fmla="*/ 3493822 w 3502785"/>
              <a:gd name="connsiteY2" fmla="*/ 1095072 h 1754668"/>
              <a:gd name="connsiteX3" fmla="*/ 3502785 w 3502785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21966 h 1754668"/>
              <a:gd name="connsiteX3" fmla="*/ 3502785 w 3502787"/>
              <a:gd name="connsiteY3" fmla="*/ 1754668 h 1754668"/>
              <a:gd name="connsiteX0" fmla="*/ 0 w 3502787"/>
              <a:gd name="connsiteY0" fmla="*/ 0 h 1754668"/>
              <a:gd name="connsiteX1" fmla="*/ 1 w 3502787"/>
              <a:gd name="connsiteY1" fmla="*/ 1113004 h 1754668"/>
              <a:gd name="connsiteX2" fmla="*/ 3502787 w 3502787"/>
              <a:gd name="connsiteY2" fmla="*/ 1111080 h 1754668"/>
              <a:gd name="connsiteX3" fmla="*/ 3502785 w 3502787"/>
              <a:gd name="connsiteY3" fmla="*/ 1754668 h 1754668"/>
              <a:gd name="connsiteX0" fmla="*/ 0 w 3502787"/>
              <a:gd name="connsiteY0" fmla="*/ 0 h 1787325"/>
              <a:gd name="connsiteX1" fmla="*/ 1 w 3502787"/>
              <a:gd name="connsiteY1" fmla="*/ 1113004 h 1787325"/>
              <a:gd name="connsiteX2" fmla="*/ 3502787 w 3502787"/>
              <a:gd name="connsiteY2" fmla="*/ 1111080 h 1787325"/>
              <a:gd name="connsiteX3" fmla="*/ 3502785 w 3502787"/>
              <a:gd name="connsiteY3" fmla="*/ 1787325 h 17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2787" h="1787325">
                <a:moveTo>
                  <a:pt x="0" y="0"/>
                </a:moveTo>
                <a:cubicBezTo>
                  <a:pt x="0" y="371001"/>
                  <a:pt x="1" y="742003"/>
                  <a:pt x="1" y="1113004"/>
                </a:cubicBezTo>
                <a:lnTo>
                  <a:pt x="3502787" y="1111080"/>
                </a:lnTo>
                <a:cubicBezTo>
                  <a:pt x="3502787" y="1342898"/>
                  <a:pt x="3502785" y="1555507"/>
                  <a:pt x="3502785" y="178732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>
            <a:off x="5241374" y="3238723"/>
            <a:ext cx="293915" cy="598715"/>
          </a:xfrm>
          <a:custGeom>
            <a:avLst/>
            <a:gdLst>
              <a:gd name="connsiteX0" fmla="*/ 293915 w 293915"/>
              <a:gd name="connsiteY0" fmla="*/ 0 h 598715"/>
              <a:gd name="connsiteX1" fmla="*/ 293915 w 293915"/>
              <a:gd name="connsiteY1" fmla="*/ 598715 h 598715"/>
              <a:gd name="connsiteX2" fmla="*/ 0 w 293915"/>
              <a:gd name="connsiteY2" fmla="*/ 598715 h 59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915" h="598715">
                <a:moveTo>
                  <a:pt x="293915" y="0"/>
                </a:moveTo>
                <a:lnTo>
                  <a:pt x="293915" y="598715"/>
                </a:lnTo>
                <a:lnTo>
                  <a:pt x="0" y="598715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lowchart: Terminator 38"/>
          <p:cNvSpPr/>
          <p:nvPr/>
        </p:nvSpPr>
        <p:spPr bwMode="auto">
          <a:xfrm>
            <a:off x="5714647" y="2990113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3" name="Flowchart: Terminator 42"/>
          <p:cNvSpPr/>
          <p:nvPr/>
        </p:nvSpPr>
        <p:spPr bwMode="auto">
          <a:xfrm>
            <a:off x="5482312" y="4181494"/>
            <a:ext cx="1254474" cy="499814"/>
          </a:xfrm>
          <a:prstGeom prst="flowChartTerminator">
            <a:avLst/>
          </a:prstGeom>
          <a:solidFill>
            <a:schemeClr val="bg1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Acceptor-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Connector</a:t>
            </a:r>
          </a:p>
        </p:txBody>
      </p:sp>
      <p:sp>
        <p:nvSpPr>
          <p:cNvPr id="47" name="Flowchart: Terminator 46"/>
          <p:cNvSpPr/>
          <p:nvPr/>
        </p:nvSpPr>
        <p:spPr bwMode="auto">
          <a:xfrm>
            <a:off x="3782551" y="3571303"/>
            <a:ext cx="1446387" cy="504731"/>
          </a:xfrm>
          <a:prstGeom prst="flowChartTerminator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>
                <a:latin typeface="Arial" charset="0"/>
              </a:rPr>
              <a:t>Half-Sync/</a:t>
            </a:r>
            <a:br>
              <a:rPr lang="en-US" sz="1600" dirty="0">
                <a:latin typeface="Arial" charset="0"/>
              </a:rPr>
            </a:br>
            <a:r>
              <a:rPr lang="en-US" sz="1600" dirty="0" smtClean="0">
                <a:latin typeface="Arial" charset="0"/>
              </a:rPr>
              <a:t>Half-</a:t>
            </a:r>
            <a:r>
              <a:rPr lang="en-US" sz="1600" dirty="0" err="1" smtClean="0">
                <a:latin typeface="Arial" charset="0"/>
              </a:rPr>
              <a:t>Async</a:t>
            </a:r>
            <a:endParaRPr lang="en-US" sz="1600" dirty="0">
              <a:latin typeface="Arial" charset="0"/>
            </a:endParaRPr>
          </a:p>
        </p:txBody>
      </p:sp>
      <p:sp>
        <p:nvSpPr>
          <p:cNvPr id="60" name="Freeform 59"/>
          <p:cNvSpPr/>
          <p:nvPr/>
        </p:nvSpPr>
        <p:spPr bwMode="auto">
          <a:xfrm>
            <a:off x="597271" y="2361067"/>
            <a:ext cx="8164545" cy="3002170"/>
          </a:xfrm>
          <a:custGeom>
            <a:avLst/>
            <a:gdLst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113059"/>
              <a:gd name="connsiteY0" fmla="*/ 17929 h 2850776"/>
              <a:gd name="connsiteX1" fmla="*/ 7709647 w 8113059"/>
              <a:gd name="connsiteY1" fmla="*/ 0 h 2850776"/>
              <a:gd name="connsiteX2" fmla="*/ 8113059 w 8113059"/>
              <a:gd name="connsiteY2" fmla="*/ 358588 h 2850776"/>
              <a:gd name="connsiteX3" fmla="*/ 7754470 w 8113059"/>
              <a:gd name="connsiteY3" fmla="*/ 690282 h 2850776"/>
              <a:gd name="connsiteX4" fmla="*/ 116541 w 8113059"/>
              <a:gd name="connsiteY4" fmla="*/ 681317 h 2850776"/>
              <a:gd name="connsiteX5" fmla="*/ 125506 w 8113059"/>
              <a:gd name="connsiteY5" fmla="*/ 2850776 h 2850776"/>
              <a:gd name="connsiteX0" fmla="*/ 0 w 8095130"/>
              <a:gd name="connsiteY0" fmla="*/ 17929 h 2850776"/>
              <a:gd name="connsiteX1" fmla="*/ 7709647 w 8095130"/>
              <a:gd name="connsiteY1" fmla="*/ 0 h 2850776"/>
              <a:gd name="connsiteX2" fmla="*/ 8095130 w 8095130"/>
              <a:gd name="connsiteY2" fmla="*/ 349623 h 2850776"/>
              <a:gd name="connsiteX3" fmla="*/ 7754470 w 8095130"/>
              <a:gd name="connsiteY3" fmla="*/ 690282 h 2850776"/>
              <a:gd name="connsiteX4" fmla="*/ 116541 w 8095130"/>
              <a:gd name="connsiteY4" fmla="*/ 681317 h 2850776"/>
              <a:gd name="connsiteX5" fmla="*/ 125506 w 8095130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27592"/>
              <a:gd name="connsiteY0" fmla="*/ 17929 h 2850776"/>
              <a:gd name="connsiteX1" fmla="*/ 7709647 w 8127592"/>
              <a:gd name="connsiteY1" fmla="*/ 0 h 2850776"/>
              <a:gd name="connsiteX2" fmla="*/ 8095130 w 8127592"/>
              <a:gd name="connsiteY2" fmla="*/ 349623 h 2850776"/>
              <a:gd name="connsiteX3" fmla="*/ 7754470 w 8127592"/>
              <a:gd name="connsiteY3" fmla="*/ 690282 h 2850776"/>
              <a:gd name="connsiteX4" fmla="*/ 116541 w 8127592"/>
              <a:gd name="connsiteY4" fmla="*/ 681317 h 2850776"/>
              <a:gd name="connsiteX5" fmla="*/ 125506 w 8127592"/>
              <a:gd name="connsiteY5" fmla="*/ 2850776 h 2850776"/>
              <a:gd name="connsiteX0" fmla="*/ 0 w 8139422"/>
              <a:gd name="connsiteY0" fmla="*/ 17929 h 2850776"/>
              <a:gd name="connsiteX1" fmla="*/ 7709647 w 8139422"/>
              <a:gd name="connsiteY1" fmla="*/ 0 h 2850776"/>
              <a:gd name="connsiteX2" fmla="*/ 8095130 w 8139422"/>
              <a:gd name="connsiteY2" fmla="*/ 349623 h 2850776"/>
              <a:gd name="connsiteX3" fmla="*/ 7754470 w 8139422"/>
              <a:gd name="connsiteY3" fmla="*/ 690282 h 2850776"/>
              <a:gd name="connsiteX4" fmla="*/ 116541 w 8139422"/>
              <a:gd name="connsiteY4" fmla="*/ 681317 h 2850776"/>
              <a:gd name="connsiteX5" fmla="*/ 125506 w 8139422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65203"/>
              <a:gd name="connsiteY0" fmla="*/ 17929 h 2850776"/>
              <a:gd name="connsiteX1" fmla="*/ 7709647 w 8165203"/>
              <a:gd name="connsiteY1" fmla="*/ 0 h 2850776"/>
              <a:gd name="connsiteX2" fmla="*/ 8130989 w 8165203"/>
              <a:gd name="connsiteY2" fmla="*/ 372035 h 2850776"/>
              <a:gd name="connsiteX3" fmla="*/ 7754470 w 8165203"/>
              <a:gd name="connsiteY3" fmla="*/ 690282 h 2850776"/>
              <a:gd name="connsiteX4" fmla="*/ 116541 w 8165203"/>
              <a:gd name="connsiteY4" fmla="*/ 681317 h 2850776"/>
              <a:gd name="connsiteX5" fmla="*/ 125506 w 8165203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5330"/>
              <a:gd name="connsiteY0" fmla="*/ 17929 h 2850776"/>
              <a:gd name="connsiteX1" fmla="*/ 7709647 w 8135330"/>
              <a:gd name="connsiteY1" fmla="*/ 0 h 2850776"/>
              <a:gd name="connsiteX2" fmla="*/ 8130989 w 8135330"/>
              <a:gd name="connsiteY2" fmla="*/ 372035 h 2850776"/>
              <a:gd name="connsiteX3" fmla="*/ 7754470 w 8135330"/>
              <a:gd name="connsiteY3" fmla="*/ 690282 h 2850776"/>
              <a:gd name="connsiteX4" fmla="*/ 116541 w 8135330"/>
              <a:gd name="connsiteY4" fmla="*/ 681317 h 2850776"/>
              <a:gd name="connsiteX5" fmla="*/ 125506 w 8135330"/>
              <a:gd name="connsiteY5" fmla="*/ 2850776 h 2850776"/>
              <a:gd name="connsiteX0" fmla="*/ 0 w 8137109"/>
              <a:gd name="connsiteY0" fmla="*/ 17929 h 2850776"/>
              <a:gd name="connsiteX1" fmla="*/ 7709647 w 8137109"/>
              <a:gd name="connsiteY1" fmla="*/ 0 h 2850776"/>
              <a:gd name="connsiteX2" fmla="*/ 8130989 w 8137109"/>
              <a:gd name="connsiteY2" fmla="*/ 372035 h 2850776"/>
              <a:gd name="connsiteX3" fmla="*/ 7754470 w 8137109"/>
              <a:gd name="connsiteY3" fmla="*/ 690282 h 2850776"/>
              <a:gd name="connsiteX4" fmla="*/ 116541 w 8137109"/>
              <a:gd name="connsiteY4" fmla="*/ 681317 h 2850776"/>
              <a:gd name="connsiteX5" fmla="*/ 125506 w 8137109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62653"/>
              <a:gd name="connsiteY0" fmla="*/ 17929 h 2850776"/>
              <a:gd name="connsiteX1" fmla="*/ 7709647 w 8162653"/>
              <a:gd name="connsiteY1" fmla="*/ 0 h 2850776"/>
              <a:gd name="connsiteX2" fmla="*/ 8153401 w 8162653"/>
              <a:gd name="connsiteY2" fmla="*/ 372035 h 2850776"/>
              <a:gd name="connsiteX3" fmla="*/ 7754470 w 8162653"/>
              <a:gd name="connsiteY3" fmla="*/ 690282 h 2850776"/>
              <a:gd name="connsiteX4" fmla="*/ 116541 w 8162653"/>
              <a:gd name="connsiteY4" fmla="*/ 681317 h 2850776"/>
              <a:gd name="connsiteX5" fmla="*/ 125506 w 8162653"/>
              <a:gd name="connsiteY5" fmla="*/ 2850776 h 2850776"/>
              <a:gd name="connsiteX0" fmla="*/ 0 w 8166040"/>
              <a:gd name="connsiteY0" fmla="*/ 17929 h 2850776"/>
              <a:gd name="connsiteX1" fmla="*/ 7709647 w 8166040"/>
              <a:gd name="connsiteY1" fmla="*/ 0 h 2850776"/>
              <a:gd name="connsiteX2" fmla="*/ 8153401 w 8166040"/>
              <a:gd name="connsiteY2" fmla="*/ 372035 h 2850776"/>
              <a:gd name="connsiteX3" fmla="*/ 7754470 w 8166040"/>
              <a:gd name="connsiteY3" fmla="*/ 690282 h 2850776"/>
              <a:gd name="connsiteX4" fmla="*/ 116541 w 8166040"/>
              <a:gd name="connsiteY4" fmla="*/ 681317 h 2850776"/>
              <a:gd name="connsiteX5" fmla="*/ 125506 w 816604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6541 w 8155910"/>
              <a:gd name="connsiteY4" fmla="*/ 681317 h 2850776"/>
              <a:gd name="connsiteX5" fmla="*/ 125506 w 8155910"/>
              <a:gd name="connsiteY5" fmla="*/ 2850776 h 2850776"/>
              <a:gd name="connsiteX0" fmla="*/ 0 w 8155910"/>
              <a:gd name="connsiteY0" fmla="*/ 17929 h 2850776"/>
              <a:gd name="connsiteX1" fmla="*/ 7709647 w 8155910"/>
              <a:gd name="connsiteY1" fmla="*/ 0 h 2850776"/>
              <a:gd name="connsiteX2" fmla="*/ 8153401 w 8155910"/>
              <a:gd name="connsiteY2" fmla="*/ 372035 h 2850776"/>
              <a:gd name="connsiteX3" fmla="*/ 7754470 w 8155910"/>
              <a:gd name="connsiteY3" fmla="*/ 690282 h 2850776"/>
              <a:gd name="connsiteX4" fmla="*/ 1129553 w 8155910"/>
              <a:gd name="connsiteY4" fmla="*/ 708211 h 2850776"/>
              <a:gd name="connsiteX5" fmla="*/ 125506 w 8155910"/>
              <a:gd name="connsiteY5" fmla="*/ 2850776 h 2850776"/>
              <a:gd name="connsiteX0" fmla="*/ 0 w 8155910"/>
              <a:gd name="connsiteY0" fmla="*/ 17929 h 2187388"/>
              <a:gd name="connsiteX1" fmla="*/ 7709647 w 8155910"/>
              <a:gd name="connsiteY1" fmla="*/ 0 h 2187388"/>
              <a:gd name="connsiteX2" fmla="*/ 8153401 w 8155910"/>
              <a:gd name="connsiteY2" fmla="*/ 372035 h 2187388"/>
              <a:gd name="connsiteX3" fmla="*/ 7754470 w 8155910"/>
              <a:gd name="connsiteY3" fmla="*/ 690282 h 2187388"/>
              <a:gd name="connsiteX4" fmla="*/ 1129553 w 8155910"/>
              <a:gd name="connsiteY4" fmla="*/ 708211 h 2187388"/>
              <a:gd name="connsiteX5" fmla="*/ 1147482 w 8155910"/>
              <a:gd name="connsiteY5" fmla="*/ 2187388 h 2187388"/>
              <a:gd name="connsiteX0" fmla="*/ 0 w 8155910"/>
              <a:gd name="connsiteY0" fmla="*/ 17929 h 1766047"/>
              <a:gd name="connsiteX1" fmla="*/ 7709647 w 8155910"/>
              <a:gd name="connsiteY1" fmla="*/ 0 h 1766047"/>
              <a:gd name="connsiteX2" fmla="*/ 8153401 w 8155910"/>
              <a:gd name="connsiteY2" fmla="*/ 372035 h 1766047"/>
              <a:gd name="connsiteX3" fmla="*/ 7754470 w 8155910"/>
              <a:gd name="connsiteY3" fmla="*/ 690282 h 1766047"/>
              <a:gd name="connsiteX4" fmla="*/ 1129553 w 8155910"/>
              <a:gd name="connsiteY4" fmla="*/ 708211 h 1766047"/>
              <a:gd name="connsiteX5" fmla="*/ 1147482 w 8155910"/>
              <a:gd name="connsiteY5" fmla="*/ 1766047 h 1766047"/>
              <a:gd name="connsiteX0" fmla="*/ 0 w 8155910"/>
              <a:gd name="connsiteY0" fmla="*/ 17929 h 1685365"/>
              <a:gd name="connsiteX1" fmla="*/ 7709647 w 8155910"/>
              <a:gd name="connsiteY1" fmla="*/ 0 h 1685365"/>
              <a:gd name="connsiteX2" fmla="*/ 8153401 w 8155910"/>
              <a:gd name="connsiteY2" fmla="*/ 372035 h 1685365"/>
              <a:gd name="connsiteX3" fmla="*/ 7754470 w 8155910"/>
              <a:gd name="connsiteY3" fmla="*/ 690282 h 1685365"/>
              <a:gd name="connsiteX4" fmla="*/ 1129553 w 8155910"/>
              <a:gd name="connsiteY4" fmla="*/ 708211 h 1685365"/>
              <a:gd name="connsiteX5" fmla="*/ 1129553 w 8155910"/>
              <a:gd name="connsiteY5" fmla="*/ 1685365 h 1685365"/>
              <a:gd name="connsiteX0" fmla="*/ 0 w 8155910"/>
              <a:gd name="connsiteY0" fmla="*/ 17929 h 2366683"/>
              <a:gd name="connsiteX1" fmla="*/ 7709647 w 8155910"/>
              <a:gd name="connsiteY1" fmla="*/ 0 h 2366683"/>
              <a:gd name="connsiteX2" fmla="*/ 8153401 w 8155910"/>
              <a:gd name="connsiteY2" fmla="*/ 372035 h 2366683"/>
              <a:gd name="connsiteX3" fmla="*/ 7754470 w 8155910"/>
              <a:gd name="connsiteY3" fmla="*/ 690282 h 2366683"/>
              <a:gd name="connsiteX4" fmla="*/ 1129553 w 8155910"/>
              <a:gd name="connsiteY4" fmla="*/ 708211 h 2366683"/>
              <a:gd name="connsiteX5" fmla="*/ 1129553 w 8155910"/>
              <a:gd name="connsiteY5" fmla="*/ 2366683 h 2366683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129553 w 8155910"/>
              <a:gd name="connsiteY4" fmla="*/ 708211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261175"/>
              <a:gd name="connsiteX1" fmla="*/ 7709647 w 8155910"/>
              <a:gd name="connsiteY1" fmla="*/ 0 h 2261175"/>
              <a:gd name="connsiteX2" fmla="*/ 8153401 w 8155910"/>
              <a:gd name="connsiteY2" fmla="*/ 372035 h 2261175"/>
              <a:gd name="connsiteX3" fmla="*/ 7754470 w 8155910"/>
              <a:gd name="connsiteY3" fmla="*/ 690282 h 2261175"/>
              <a:gd name="connsiteX4" fmla="*/ 1422630 w 8155910"/>
              <a:gd name="connsiteY4" fmla="*/ 719934 h 2261175"/>
              <a:gd name="connsiteX5" fmla="*/ 4652338 w 8155910"/>
              <a:gd name="connsiteY5" fmla="*/ 2261175 h 2261175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2348753 w 8155910"/>
              <a:gd name="connsiteY5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27427 w 8155910"/>
              <a:gd name="connsiteY5" fmla="*/ 19353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4594073 w 8155910"/>
              <a:gd name="connsiteY5" fmla="*/ 2087745 h 2859052"/>
              <a:gd name="connsiteX6" fmla="*/ 2348753 w 8155910"/>
              <a:gd name="connsiteY6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850874 w 8155910"/>
              <a:gd name="connsiteY5" fmla="*/ 11264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594073 w 8155910"/>
              <a:gd name="connsiteY6" fmla="*/ 2087745 h 2859052"/>
              <a:gd name="connsiteX7" fmla="*/ 2348753 w 8155910"/>
              <a:gd name="connsiteY7" fmla="*/ 2859052 h 2859052"/>
              <a:gd name="connsiteX0" fmla="*/ 0 w 8155910"/>
              <a:gd name="connsiteY0" fmla="*/ 17929 h 2859052"/>
              <a:gd name="connsiteX1" fmla="*/ 7709647 w 8155910"/>
              <a:gd name="connsiteY1" fmla="*/ 0 h 2859052"/>
              <a:gd name="connsiteX2" fmla="*/ 8153401 w 8155910"/>
              <a:gd name="connsiteY2" fmla="*/ 372035 h 2859052"/>
              <a:gd name="connsiteX3" fmla="*/ 7754470 w 8155910"/>
              <a:gd name="connsiteY3" fmla="*/ 690282 h 2859052"/>
              <a:gd name="connsiteX4" fmla="*/ 1422630 w 8155910"/>
              <a:gd name="connsiteY4" fmla="*/ 719934 h 2859052"/>
              <a:gd name="connsiteX5" fmla="*/ 1745366 w 8155910"/>
              <a:gd name="connsiteY5" fmla="*/ 1812253 h 2859052"/>
              <a:gd name="connsiteX6" fmla="*/ 4775781 w 8155910"/>
              <a:gd name="connsiteY6" fmla="*/ 1976376 h 2859052"/>
              <a:gd name="connsiteX7" fmla="*/ 2348753 w 8155910"/>
              <a:gd name="connsiteY7" fmla="*/ 2859052 h 2859052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2061538 w 8155910"/>
              <a:gd name="connsiteY7" fmla="*/ 2237729 h 2237729"/>
              <a:gd name="connsiteX0" fmla="*/ 0 w 8155910"/>
              <a:gd name="connsiteY0" fmla="*/ 17929 h 2237729"/>
              <a:gd name="connsiteX1" fmla="*/ 7709647 w 8155910"/>
              <a:gd name="connsiteY1" fmla="*/ 0 h 2237729"/>
              <a:gd name="connsiteX2" fmla="*/ 8153401 w 8155910"/>
              <a:gd name="connsiteY2" fmla="*/ 372035 h 2237729"/>
              <a:gd name="connsiteX3" fmla="*/ 7754470 w 8155910"/>
              <a:gd name="connsiteY3" fmla="*/ 690282 h 2237729"/>
              <a:gd name="connsiteX4" fmla="*/ 1422630 w 8155910"/>
              <a:gd name="connsiteY4" fmla="*/ 719934 h 2237729"/>
              <a:gd name="connsiteX5" fmla="*/ 1745366 w 8155910"/>
              <a:gd name="connsiteY5" fmla="*/ 1812253 h 2237729"/>
              <a:gd name="connsiteX6" fmla="*/ 4775781 w 8155910"/>
              <a:gd name="connsiteY6" fmla="*/ 1976376 h 2237729"/>
              <a:gd name="connsiteX7" fmla="*/ 4523735 w 8155910"/>
              <a:gd name="connsiteY7" fmla="*/ 2128777 h 2237729"/>
              <a:gd name="connsiteX8" fmla="*/ 2061538 w 8155910"/>
              <a:gd name="connsiteY8" fmla="*/ 2237729 h 2237729"/>
              <a:gd name="connsiteX0" fmla="*/ 0 w 8155910"/>
              <a:gd name="connsiteY0" fmla="*/ 17929 h 2352833"/>
              <a:gd name="connsiteX1" fmla="*/ 7709647 w 8155910"/>
              <a:gd name="connsiteY1" fmla="*/ 0 h 2352833"/>
              <a:gd name="connsiteX2" fmla="*/ 8153401 w 8155910"/>
              <a:gd name="connsiteY2" fmla="*/ 372035 h 2352833"/>
              <a:gd name="connsiteX3" fmla="*/ 7754470 w 8155910"/>
              <a:gd name="connsiteY3" fmla="*/ 690282 h 2352833"/>
              <a:gd name="connsiteX4" fmla="*/ 1422630 w 8155910"/>
              <a:gd name="connsiteY4" fmla="*/ 719934 h 2352833"/>
              <a:gd name="connsiteX5" fmla="*/ 1745366 w 8155910"/>
              <a:gd name="connsiteY5" fmla="*/ 1812253 h 2352833"/>
              <a:gd name="connsiteX6" fmla="*/ 4775781 w 8155910"/>
              <a:gd name="connsiteY6" fmla="*/ 1976376 h 2352833"/>
              <a:gd name="connsiteX7" fmla="*/ 4570627 w 8155910"/>
              <a:gd name="connsiteY7" fmla="*/ 2345654 h 2352833"/>
              <a:gd name="connsiteX8" fmla="*/ 2061538 w 8155910"/>
              <a:gd name="connsiteY8" fmla="*/ 2237729 h 2352833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0" fmla="*/ 0 w 8155910"/>
              <a:gd name="connsiteY0" fmla="*/ 17929 h 2361130"/>
              <a:gd name="connsiteX1" fmla="*/ 7709647 w 8155910"/>
              <a:gd name="connsiteY1" fmla="*/ 0 h 2361130"/>
              <a:gd name="connsiteX2" fmla="*/ 8153401 w 8155910"/>
              <a:gd name="connsiteY2" fmla="*/ 372035 h 2361130"/>
              <a:gd name="connsiteX3" fmla="*/ 7754470 w 8155910"/>
              <a:gd name="connsiteY3" fmla="*/ 690282 h 2361130"/>
              <a:gd name="connsiteX4" fmla="*/ 1422630 w 8155910"/>
              <a:gd name="connsiteY4" fmla="*/ 719934 h 2361130"/>
              <a:gd name="connsiteX5" fmla="*/ 1745366 w 8155910"/>
              <a:gd name="connsiteY5" fmla="*/ 1812253 h 2361130"/>
              <a:gd name="connsiteX6" fmla="*/ 4775781 w 8155910"/>
              <a:gd name="connsiteY6" fmla="*/ 1976376 h 2361130"/>
              <a:gd name="connsiteX7" fmla="*/ 4570627 w 8155910"/>
              <a:gd name="connsiteY7" fmla="*/ 2345654 h 2361130"/>
              <a:gd name="connsiteX8" fmla="*/ 267907 w 8155910"/>
              <a:gd name="connsiteY8" fmla="*/ 2343237 h 2361130"/>
              <a:gd name="connsiteX9" fmla="*/ 690289 w 8155910"/>
              <a:gd name="connsiteY9" fmla="*/ 2328068 h 2361130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480607 w 8213887"/>
              <a:gd name="connsiteY4" fmla="*/ 719934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803343 w 8213887"/>
              <a:gd name="connsiteY5" fmla="*/ 1812253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97835 w 8213887"/>
              <a:gd name="connsiteY5" fmla="*/ 1935345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833758 w 8213887"/>
              <a:gd name="connsiteY6" fmla="*/ 1976376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1665714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45081 w 8213887"/>
              <a:gd name="connsiteY5" fmla="*/ 1695022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628604 w 8213887"/>
              <a:gd name="connsiteY7" fmla="*/ 2345654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763419 w 8213887"/>
              <a:gd name="connsiteY7" fmla="*/ 2357377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781004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57977 w 8213887"/>
              <a:gd name="connsiteY0" fmla="*/ 17929 h 3002156"/>
              <a:gd name="connsiteX1" fmla="*/ 7767624 w 8213887"/>
              <a:gd name="connsiteY1" fmla="*/ 0 h 3002156"/>
              <a:gd name="connsiteX2" fmla="*/ 8211378 w 8213887"/>
              <a:gd name="connsiteY2" fmla="*/ 372035 h 3002156"/>
              <a:gd name="connsiteX3" fmla="*/ 7812447 w 8213887"/>
              <a:gd name="connsiteY3" fmla="*/ 690282 h 3002156"/>
              <a:gd name="connsiteX4" fmla="*/ 1334069 w 8213887"/>
              <a:gd name="connsiteY4" fmla="*/ 919227 h 3002156"/>
              <a:gd name="connsiteX5" fmla="*/ 1650943 w 8213887"/>
              <a:gd name="connsiteY5" fmla="*/ 2017407 h 3002156"/>
              <a:gd name="connsiteX6" fmla="*/ 4581712 w 8213887"/>
              <a:gd name="connsiteY6" fmla="*/ 2023268 h 3002156"/>
              <a:gd name="connsiteX7" fmla="*/ 4370696 w 8213887"/>
              <a:gd name="connsiteY7" fmla="*/ 2369100 h 3002156"/>
              <a:gd name="connsiteX8" fmla="*/ 325884 w 8213887"/>
              <a:gd name="connsiteY8" fmla="*/ 2343237 h 3002156"/>
              <a:gd name="connsiteX9" fmla="*/ 267620 w 8213887"/>
              <a:gd name="connsiteY9" fmla="*/ 3002145 h 3002156"/>
              <a:gd name="connsiteX0" fmla="*/ 0 w 8155910"/>
              <a:gd name="connsiteY0" fmla="*/ 17929 h 3002163"/>
              <a:gd name="connsiteX1" fmla="*/ 7709647 w 8155910"/>
              <a:gd name="connsiteY1" fmla="*/ 0 h 3002163"/>
              <a:gd name="connsiteX2" fmla="*/ 8153401 w 8155910"/>
              <a:gd name="connsiteY2" fmla="*/ 372035 h 3002163"/>
              <a:gd name="connsiteX3" fmla="*/ 7754470 w 8155910"/>
              <a:gd name="connsiteY3" fmla="*/ 690282 h 3002163"/>
              <a:gd name="connsiteX4" fmla="*/ 1276092 w 8155910"/>
              <a:gd name="connsiteY4" fmla="*/ 919227 h 3002163"/>
              <a:gd name="connsiteX5" fmla="*/ 1592966 w 8155910"/>
              <a:gd name="connsiteY5" fmla="*/ 2017407 h 3002163"/>
              <a:gd name="connsiteX6" fmla="*/ 4523735 w 8155910"/>
              <a:gd name="connsiteY6" fmla="*/ 2023268 h 3002163"/>
              <a:gd name="connsiteX7" fmla="*/ 4312719 w 8155910"/>
              <a:gd name="connsiteY7" fmla="*/ 2369100 h 3002163"/>
              <a:gd name="connsiteX8" fmla="*/ 267907 w 8155910"/>
              <a:gd name="connsiteY8" fmla="*/ 2343237 h 3002163"/>
              <a:gd name="connsiteX9" fmla="*/ 209643 w 8155910"/>
              <a:gd name="connsiteY9" fmla="*/ 3002145 h 3002163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12719 w 8155910"/>
              <a:gd name="connsiteY7" fmla="*/ 2369100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81"/>
              <a:gd name="connsiteX1" fmla="*/ 7709647 w 8155910"/>
              <a:gd name="connsiteY1" fmla="*/ 0 h 3002181"/>
              <a:gd name="connsiteX2" fmla="*/ 8153401 w 8155910"/>
              <a:gd name="connsiteY2" fmla="*/ 372035 h 3002181"/>
              <a:gd name="connsiteX3" fmla="*/ 7754470 w 8155910"/>
              <a:gd name="connsiteY3" fmla="*/ 690282 h 3002181"/>
              <a:gd name="connsiteX4" fmla="*/ 1276092 w 8155910"/>
              <a:gd name="connsiteY4" fmla="*/ 919227 h 3002181"/>
              <a:gd name="connsiteX5" fmla="*/ 1592966 w 8155910"/>
              <a:gd name="connsiteY5" fmla="*/ 2017407 h 3002181"/>
              <a:gd name="connsiteX6" fmla="*/ 4523735 w 8155910"/>
              <a:gd name="connsiteY6" fmla="*/ 2023268 h 3002181"/>
              <a:gd name="connsiteX7" fmla="*/ 4342026 w 8155910"/>
              <a:gd name="connsiteY7" fmla="*/ 2486331 h 3002181"/>
              <a:gd name="connsiteX8" fmla="*/ 185846 w 8155910"/>
              <a:gd name="connsiteY8" fmla="*/ 2536667 h 3002181"/>
              <a:gd name="connsiteX9" fmla="*/ 209643 w 8155910"/>
              <a:gd name="connsiteY9" fmla="*/ 3002145 h 3002181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592966 w 8155910"/>
              <a:gd name="connsiteY5" fmla="*/ 2017407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1276092 w 8155910"/>
              <a:gd name="connsiteY4" fmla="*/ 919227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264720 w 8155910"/>
              <a:gd name="connsiteY5" fmla="*/ 2011545 h 3002170"/>
              <a:gd name="connsiteX6" fmla="*/ 4523735 w 8155910"/>
              <a:gd name="connsiteY6" fmla="*/ 2023268 h 3002170"/>
              <a:gd name="connsiteX7" fmla="*/ 4342026 w 8155910"/>
              <a:gd name="connsiteY7" fmla="*/ 2486331 h 3002170"/>
              <a:gd name="connsiteX8" fmla="*/ 185846 w 8155910"/>
              <a:gd name="connsiteY8" fmla="*/ 2536667 h 3002170"/>
              <a:gd name="connsiteX9" fmla="*/ 209643 w 8155910"/>
              <a:gd name="connsiteY9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850874 w 8155910"/>
              <a:gd name="connsiteY5" fmla="*/ 1888453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863353 w 8155910"/>
              <a:gd name="connsiteY4" fmla="*/ 778550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1264720 w 8155910"/>
              <a:gd name="connsiteY6" fmla="*/ 2011545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1657443 w 8155910"/>
              <a:gd name="connsiteY5" fmla="*/ 1384361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23735 w 8155910"/>
              <a:gd name="connsiteY7" fmla="*/ 2023268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196704 w 8155910"/>
              <a:gd name="connsiteY6" fmla="*/ 19529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342026 w 8155910"/>
              <a:gd name="connsiteY8" fmla="*/ 2486331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155910"/>
              <a:gd name="connsiteY0" fmla="*/ 17929 h 3002170"/>
              <a:gd name="connsiteX1" fmla="*/ 7709647 w 8155910"/>
              <a:gd name="connsiteY1" fmla="*/ 0 h 3002170"/>
              <a:gd name="connsiteX2" fmla="*/ 8153401 w 8155910"/>
              <a:gd name="connsiteY2" fmla="*/ 372035 h 3002170"/>
              <a:gd name="connsiteX3" fmla="*/ 7754470 w 8155910"/>
              <a:gd name="connsiteY3" fmla="*/ 690282 h 3002170"/>
              <a:gd name="connsiteX4" fmla="*/ 4927830 w 8155910"/>
              <a:gd name="connsiteY4" fmla="*/ 784412 h 3002170"/>
              <a:gd name="connsiteX5" fmla="*/ 2014997 w 8155910"/>
              <a:gd name="connsiteY5" fmla="*/ 1343330 h 3002170"/>
              <a:gd name="connsiteX6" fmla="*/ 2208427 w 8155910"/>
              <a:gd name="connsiteY6" fmla="*/ 1876730 h 3002170"/>
              <a:gd name="connsiteX7" fmla="*/ 4576489 w 8155910"/>
              <a:gd name="connsiteY7" fmla="*/ 1894315 h 3002170"/>
              <a:gd name="connsiteX8" fmla="*/ 4429949 w 8155910"/>
              <a:gd name="connsiteY8" fmla="*/ 2527362 h 3002170"/>
              <a:gd name="connsiteX9" fmla="*/ 185846 w 8155910"/>
              <a:gd name="connsiteY9" fmla="*/ 2536667 h 3002170"/>
              <a:gd name="connsiteX10" fmla="*/ 209643 w 8155910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27830 w 8207895"/>
              <a:gd name="connsiteY4" fmla="*/ 784412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576489 w 8207895"/>
              <a:gd name="connsiteY7" fmla="*/ 1894315 h 3002170"/>
              <a:gd name="connsiteX8" fmla="*/ 4429949 w 8207895"/>
              <a:gd name="connsiteY8" fmla="*/ 2527362 h 3002170"/>
              <a:gd name="connsiteX9" fmla="*/ 185846 w 8207895"/>
              <a:gd name="connsiteY9" fmla="*/ 2536667 h 3002170"/>
              <a:gd name="connsiteX10" fmla="*/ 209643 w 8207895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576489 w 8207895"/>
              <a:gd name="connsiteY7" fmla="*/ 1894315 h 3002170"/>
              <a:gd name="connsiteX8" fmla="*/ 4429949 w 8207895"/>
              <a:gd name="connsiteY8" fmla="*/ 2527362 h 3002170"/>
              <a:gd name="connsiteX9" fmla="*/ 185846 w 8207895"/>
              <a:gd name="connsiteY9" fmla="*/ 2536667 h 3002170"/>
              <a:gd name="connsiteX10" fmla="*/ 209643 w 8207895"/>
              <a:gd name="connsiteY10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014997 w 8207895"/>
              <a:gd name="connsiteY5" fmla="*/ 1343330 h 3002170"/>
              <a:gd name="connsiteX6" fmla="*/ 2208427 w 8207895"/>
              <a:gd name="connsiteY6" fmla="*/ 1876730 h 3002170"/>
              <a:gd name="connsiteX7" fmla="*/ 4429949 w 8207895"/>
              <a:gd name="connsiteY7" fmla="*/ 2527362 h 3002170"/>
              <a:gd name="connsiteX8" fmla="*/ 185846 w 8207895"/>
              <a:gd name="connsiteY8" fmla="*/ 2536667 h 3002170"/>
              <a:gd name="connsiteX9" fmla="*/ 209643 w 8207895"/>
              <a:gd name="connsiteY9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2208427 w 8207895"/>
              <a:gd name="connsiteY5" fmla="*/ 1876730 h 3002170"/>
              <a:gd name="connsiteX6" fmla="*/ 4429949 w 8207895"/>
              <a:gd name="connsiteY6" fmla="*/ 2527362 h 3002170"/>
              <a:gd name="connsiteX7" fmla="*/ 185846 w 8207895"/>
              <a:gd name="connsiteY7" fmla="*/ 2536667 h 3002170"/>
              <a:gd name="connsiteX8" fmla="*/ 209643 w 8207895"/>
              <a:gd name="connsiteY8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5039200 w 8207895"/>
              <a:gd name="connsiteY4" fmla="*/ 2114981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07895"/>
              <a:gd name="connsiteY0" fmla="*/ 17929 h 3002170"/>
              <a:gd name="connsiteX1" fmla="*/ 7709647 w 8207895"/>
              <a:gd name="connsiteY1" fmla="*/ 0 h 3002170"/>
              <a:gd name="connsiteX2" fmla="*/ 8153401 w 8207895"/>
              <a:gd name="connsiteY2" fmla="*/ 372035 h 3002170"/>
              <a:gd name="connsiteX3" fmla="*/ 7912732 w 8207895"/>
              <a:gd name="connsiteY3" fmla="*/ 1956374 h 3002170"/>
              <a:gd name="connsiteX4" fmla="*/ 4968862 w 8207895"/>
              <a:gd name="connsiteY4" fmla="*/ 1927412 h 3002170"/>
              <a:gd name="connsiteX5" fmla="*/ 4429949 w 8207895"/>
              <a:gd name="connsiteY5" fmla="*/ 2527362 h 3002170"/>
              <a:gd name="connsiteX6" fmla="*/ 185846 w 8207895"/>
              <a:gd name="connsiteY6" fmla="*/ 2536667 h 3002170"/>
              <a:gd name="connsiteX7" fmla="*/ 209643 w 8207895"/>
              <a:gd name="connsiteY7" fmla="*/ 3002145 h 3002170"/>
              <a:gd name="connsiteX0" fmla="*/ 0 w 8267756"/>
              <a:gd name="connsiteY0" fmla="*/ 17929 h 3002170"/>
              <a:gd name="connsiteX1" fmla="*/ 7709647 w 8267756"/>
              <a:gd name="connsiteY1" fmla="*/ 0 h 3002170"/>
              <a:gd name="connsiteX2" fmla="*/ 8153401 w 8267756"/>
              <a:gd name="connsiteY2" fmla="*/ 372035 h 3002170"/>
              <a:gd name="connsiteX3" fmla="*/ 8018240 w 8267756"/>
              <a:gd name="connsiteY3" fmla="*/ 1880174 h 3002170"/>
              <a:gd name="connsiteX4" fmla="*/ 4968862 w 8267756"/>
              <a:gd name="connsiteY4" fmla="*/ 1927412 h 3002170"/>
              <a:gd name="connsiteX5" fmla="*/ 4429949 w 8267756"/>
              <a:gd name="connsiteY5" fmla="*/ 2527362 h 3002170"/>
              <a:gd name="connsiteX6" fmla="*/ 185846 w 8267756"/>
              <a:gd name="connsiteY6" fmla="*/ 2536667 h 3002170"/>
              <a:gd name="connsiteX7" fmla="*/ 209643 w 8267756"/>
              <a:gd name="connsiteY7" fmla="*/ 3002145 h 3002170"/>
              <a:gd name="connsiteX0" fmla="*/ 0 w 8192621"/>
              <a:gd name="connsiteY0" fmla="*/ 17929 h 3002170"/>
              <a:gd name="connsiteX1" fmla="*/ 7709647 w 8192621"/>
              <a:gd name="connsiteY1" fmla="*/ 0 h 3002170"/>
              <a:gd name="connsiteX2" fmla="*/ 8153401 w 8192621"/>
              <a:gd name="connsiteY2" fmla="*/ 372035 h 3002170"/>
              <a:gd name="connsiteX3" fmla="*/ 8018240 w 8192621"/>
              <a:gd name="connsiteY3" fmla="*/ 1880174 h 3002170"/>
              <a:gd name="connsiteX4" fmla="*/ 4968862 w 8192621"/>
              <a:gd name="connsiteY4" fmla="*/ 1927412 h 3002170"/>
              <a:gd name="connsiteX5" fmla="*/ 4429949 w 8192621"/>
              <a:gd name="connsiteY5" fmla="*/ 2527362 h 3002170"/>
              <a:gd name="connsiteX6" fmla="*/ 185846 w 8192621"/>
              <a:gd name="connsiteY6" fmla="*/ 2536667 h 3002170"/>
              <a:gd name="connsiteX7" fmla="*/ 209643 w 8192621"/>
              <a:gd name="connsiteY7" fmla="*/ 3002145 h 3002170"/>
              <a:gd name="connsiteX0" fmla="*/ 0 w 8198947"/>
              <a:gd name="connsiteY0" fmla="*/ 17929 h 3002170"/>
              <a:gd name="connsiteX1" fmla="*/ 7709647 w 8198947"/>
              <a:gd name="connsiteY1" fmla="*/ 0 h 3002170"/>
              <a:gd name="connsiteX2" fmla="*/ 8153401 w 8198947"/>
              <a:gd name="connsiteY2" fmla="*/ 372035 h 3002170"/>
              <a:gd name="connsiteX3" fmla="*/ 8029963 w 8198947"/>
              <a:gd name="connsiteY3" fmla="*/ 1862590 h 3002170"/>
              <a:gd name="connsiteX4" fmla="*/ 4968862 w 8198947"/>
              <a:gd name="connsiteY4" fmla="*/ 1927412 h 3002170"/>
              <a:gd name="connsiteX5" fmla="*/ 4429949 w 8198947"/>
              <a:gd name="connsiteY5" fmla="*/ 2527362 h 3002170"/>
              <a:gd name="connsiteX6" fmla="*/ 185846 w 8198947"/>
              <a:gd name="connsiteY6" fmla="*/ 2536667 h 3002170"/>
              <a:gd name="connsiteX7" fmla="*/ 209643 w 8198947"/>
              <a:gd name="connsiteY7" fmla="*/ 3002145 h 3002170"/>
              <a:gd name="connsiteX0" fmla="*/ 0 w 8164545"/>
              <a:gd name="connsiteY0" fmla="*/ 17929 h 3002170"/>
              <a:gd name="connsiteX1" fmla="*/ 7709647 w 8164545"/>
              <a:gd name="connsiteY1" fmla="*/ 0 h 3002170"/>
              <a:gd name="connsiteX2" fmla="*/ 8153401 w 8164545"/>
              <a:gd name="connsiteY2" fmla="*/ 372035 h 3002170"/>
              <a:gd name="connsiteX3" fmla="*/ 8029963 w 8164545"/>
              <a:gd name="connsiteY3" fmla="*/ 1862590 h 3002170"/>
              <a:gd name="connsiteX4" fmla="*/ 4968862 w 8164545"/>
              <a:gd name="connsiteY4" fmla="*/ 1927412 h 3002170"/>
              <a:gd name="connsiteX5" fmla="*/ 4429949 w 8164545"/>
              <a:gd name="connsiteY5" fmla="*/ 2527362 h 3002170"/>
              <a:gd name="connsiteX6" fmla="*/ 185846 w 8164545"/>
              <a:gd name="connsiteY6" fmla="*/ 2536667 h 3002170"/>
              <a:gd name="connsiteX7" fmla="*/ 209643 w 8164545"/>
              <a:gd name="connsiteY7" fmla="*/ 3002145 h 3002170"/>
              <a:gd name="connsiteX0" fmla="*/ 0 w 8164545"/>
              <a:gd name="connsiteY0" fmla="*/ 17929 h 3002170"/>
              <a:gd name="connsiteX1" fmla="*/ 7709647 w 8164545"/>
              <a:gd name="connsiteY1" fmla="*/ 0 h 3002170"/>
              <a:gd name="connsiteX2" fmla="*/ 8153401 w 8164545"/>
              <a:gd name="connsiteY2" fmla="*/ 372035 h 3002170"/>
              <a:gd name="connsiteX3" fmla="*/ 8029963 w 8164545"/>
              <a:gd name="connsiteY3" fmla="*/ 1862590 h 3002170"/>
              <a:gd name="connsiteX4" fmla="*/ 4968862 w 8164545"/>
              <a:gd name="connsiteY4" fmla="*/ 1927412 h 3002170"/>
              <a:gd name="connsiteX5" fmla="*/ 4429949 w 8164545"/>
              <a:gd name="connsiteY5" fmla="*/ 2527362 h 3002170"/>
              <a:gd name="connsiteX6" fmla="*/ 185846 w 8164545"/>
              <a:gd name="connsiteY6" fmla="*/ 2536667 h 3002170"/>
              <a:gd name="connsiteX7" fmla="*/ 209643 w 8164545"/>
              <a:gd name="connsiteY7" fmla="*/ 3002145 h 3002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4545" h="3002170">
                <a:moveTo>
                  <a:pt x="0" y="17929"/>
                </a:moveTo>
                <a:lnTo>
                  <a:pt x="7709647" y="0"/>
                </a:lnTo>
                <a:cubicBezTo>
                  <a:pt x="8175813" y="38847"/>
                  <a:pt x="8153400" y="283509"/>
                  <a:pt x="8153401" y="372035"/>
                </a:cubicBezTo>
                <a:cubicBezTo>
                  <a:pt x="8150412" y="253999"/>
                  <a:pt x="8223624" y="1650654"/>
                  <a:pt x="8029963" y="1862590"/>
                </a:cubicBezTo>
                <a:cubicBezTo>
                  <a:pt x="8088120" y="1995566"/>
                  <a:pt x="5209645" y="1841328"/>
                  <a:pt x="4968862" y="1927412"/>
                </a:cubicBezTo>
                <a:cubicBezTo>
                  <a:pt x="4599414" y="2087054"/>
                  <a:pt x="5238841" y="2457081"/>
                  <a:pt x="4429949" y="2527362"/>
                </a:cubicBezTo>
                <a:cubicBezTo>
                  <a:pt x="4317544" y="2565059"/>
                  <a:pt x="420366" y="2465754"/>
                  <a:pt x="185846" y="2536667"/>
                </a:cubicBezTo>
                <a:cubicBezTo>
                  <a:pt x="-161938" y="2715444"/>
                  <a:pt x="121647" y="3005305"/>
                  <a:pt x="209643" y="3002145"/>
                </a:cubicBezTo>
              </a:path>
            </a:pathLst>
          </a:cu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6" name="Line Callout 1 55"/>
          <p:cNvSpPr/>
          <p:nvPr/>
        </p:nvSpPr>
        <p:spPr bwMode="auto">
          <a:xfrm>
            <a:off x="2925160" y="5724051"/>
            <a:ext cx="3045333" cy="400110"/>
          </a:xfrm>
          <a:prstGeom prst="borderCallout1">
            <a:avLst>
              <a:gd name="adj1" fmla="val 79989"/>
              <a:gd name="adj2" fmla="val -461"/>
              <a:gd name="adj3" fmla="val -6147"/>
              <a:gd name="adj4" fmla="val -4806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Predictability &amp; Flexibility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22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 bwMode="auto">
          <a:xfrm>
            <a:off x="12700" y="635208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93" y="1791405"/>
            <a:ext cx="5905407" cy="50687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" y="962189"/>
            <a:ext cx="8884078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 languages integrate groups of related patterns to enable larger-scale reuse of software architecture &amp; design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Extensive pattern languages </a:t>
            </a:r>
            <a:br>
              <a:rPr lang="en-US" sz="2000" dirty="0" smtClean="0"/>
            </a:br>
            <a:r>
              <a:rPr lang="en-US" sz="2000" dirty="0" smtClean="0"/>
              <a:t>are now documented</a:t>
            </a:r>
            <a:endParaRPr lang="en-US" sz="2000" dirty="0"/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POSA4 pattern language </a:t>
            </a:r>
            <a:br>
              <a:rPr lang="en-US" sz="2000" dirty="0"/>
            </a:br>
            <a:r>
              <a:rPr lang="en-US" sz="2000" dirty="0"/>
              <a:t>for distributed computing </a:t>
            </a:r>
            <a:br>
              <a:rPr lang="en-US" sz="2000" dirty="0"/>
            </a:br>
            <a:r>
              <a:rPr lang="en-US" sz="2000" dirty="0"/>
              <a:t>relates 114 </a:t>
            </a:r>
            <a:r>
              <a:rPr lang="en-US" sz="2000" dirty="0" smtClean="0"/>
              <a:t>patterns in 13 </a:t>
            </a:r>
            <a:br>
              <a:rPr lang="en-US" sz="2000" dirty="0" smtClean="0"/>
            </a:br>
            <a:r>
              <a:rPr lang="en-US" sz="2000" dirty="0" smtClean="0"/>
              <a:t>topics areas</a:t>
            </a:r>
            <a:endParaRPr lang="en-US" sz="2000" dirty="0"/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POSA5 describes key </a:t>
            </a:r>
            <a:br>
              <a:rPr lang="en-US" sz="2000" dirty="0"/>
            </a:br>
            <a:r>
              <a:rPr lang="en-US" sz="2000" dirty="0"/>
              <a:t>concepts of pattern </a:t>
            </a:r>
            <a:br>
              <a:rPr lang="en-US" sz="2000" dirty="0"/>
            </a:br>
            <a:r>
              <a:rPr lang="en-US" sz="2000" dirty="0"/>
              <a:t>languages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pic>
        <p:nvPicPr>
          <p:cNvPr id="61" name="Picture 14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3658" y="4653799"/>
            <a:ext cx="1384662" cy="18909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3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2194" y="4911167"/>
            <a:ext cx="1425323" cy="189099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9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962189"/>
            <a:ext cx="8884078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 languages integrate groups of related patterns to enable larger-scale reuse of software architecture &amp; design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Extensive pattern languages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are now documented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POSA4 pattern language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distributed computing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relates 114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 in 13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topics areas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POSA5 describes key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concepts of pattern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languages</a:t>
            </a:r>
          </a:p>
          <a:p>
            <a:pPr marL="23495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Developing/learning pattern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languages is </a:t>
            </a:r>
            <a:r>
              <a:rPr lang="en-US" sz="2000" dirty="0"/>
              <a:t>hard, but they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express </a:t>
            </a:r>
            <a:r>
              <a:rPr lang="en-US" sz="2000" dirty="0"/>
              <a:t>the most </a:t>
            </a:r>
            <a:r>
              <a:rPr lang="en-US" sz="2000" dirty="0" smtClean="0"/>
              <a:t>powerful </a:t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r>
              <a:rPr lang="en-US" sz="2000" dirty="0"/>
              <a:t>elegant pattern relationships</a:t>
            </a:r>
            <a:br>
              <a:rPr lang="en-US" sz="2000" dirty="0"/>
            </a:br>
            <a:r>
              <a:rPr lang="en-US" sz="2000" dirty="0"/>
              <a:t>for software developers &amp; teams</a:t>
            </a:r>
          </a:p>
          <a:p>
            <a:pPr marL="23495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pic>
        <p:nvPicPr>
          <p:cNvPr id="7" name="Picture 4" descr="http://farm1.staticflickr.com/78/166368185_2635e1a7a3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777" y="1721224"/>
            <a:ext cx="4178838" cy="442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4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9250" y="993484"/>
            <a:ext cx="408466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Much </a:t>
            </a:r>
            <a:r>
              <a:rPr lang="en-US" sz="2000" dirty="0" smtClean="0"/>
              <a:t>existing </a:t>
            </a:r>
            <a:r>
              <a:rPr lang="en-US" sz="2000" dirty="0"/>
              <a:t>literature on patterns is organized as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pattern catalogs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Provides a good foundation, but more is needed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 smtClean="0"/>
          </a:p>
        </p:txBody>
      </p:sp>
      <p:pic>
        <p:nvPicPr>
          <p:cNvPr id="7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4093" y="1280157"/>
            <a:ext cx="1711753" cy="21545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42" y="1809548"/>
            <a:ext cx="1721561" cy="21545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9251" y="993484"/>
            <a:ext cx="412418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Much existing literature on patterns is organized as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catalogs</a:t>
            </a:r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good foundation, 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more is needed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Substantial software </a:t>
            </a:r>
            <a:r>
              <a:rPr lang="en-US" sz="2000" dirty="0"/>
              <a:t>designs </a:t>
            </a:r>
            <a:r>
              <a:rPr lang="en-US" sz="2000" dirty="0" smtClean="0"/>
              <a:t>include </a:t>
            </a:r>
            <a:r>
              <a:rPr lang="en-US" sz="2000" dirty="0"/>
              <a:t>many patterns,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which </a:t>
            </a:r>
            <a:r>
              <a:rPr lang="en-US" sz="2000" dirty="0"/>
              <a:t>are related to each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other </a:t>
            </a:r>
            <a:r>
              <a:rPr lang="en-US" sz="2000" dirty="0"/>
              <a:t>in various </a:t>
            </a:r>
            <a:r>
              <a:rPr lang="en-US" sz="2000" dirty="0" smtClean="0"/>
              <a:t>ways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710745"/>
              </p:ext>
            </p:extLst>
          </p:nvPr>
        </p:nvGraphicFramePr>
        <p:xfrm>
          <a:off x="3824920" y="1235823"/>
          <a:ext cx="5273675" cy="456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3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920" y="1235823"/>
                        <a:ext cx="5273675" cy="456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21100" y="1185315"/>
            <a:ext cx="5257800" cy="4437886"/>
            <a:chOff x="3721100" y="1185315"/>
            <a:chExt cx="5257800" cy="4437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/>
            <p:cNvSpPr txBox="1"/>
            <p:nvPr/>
          </p:nvSpPr>
          <p:spPr>
            <a:xfrm>
              <a:off x="4844566" y="3311909"/>
              <a:ext cx="578334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Proxy</a:t>
              </a:r>
              <a:endParaRPr lang="en-US" sz="1200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84221" y="4207909"/>
              <a:ext cx="684803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/>
                <a:t>Monitor</a:t>
              </a:r>
              <a:br>
                <a:rPr lang="en-US" sz="1200" i="1" dirty="0"/>
              </a:br>
              <a:r>
                <a:rPr lang="en-US" sz="1200" i="1" dirty="0"/>
                <a:t>Object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5100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3141" y="4797012"/>
              <a:ext cx="129875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12976" y="5175420"/>
              <a:ext cx="989894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Half/Sync-Half/</a:t>
              </a:r>
              <a:r>
                <a:rPr lang="en-US" sz="1200" i="1" dirty="0" err="1" smtClean="0"/>
                <a:t>Async</a:t>
              </a:r>
              <a:endParaRPr lang="en-US" sz="12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04866" y="4299503"/>
              <a:ext cx="87733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Acceptor-</a:t>
              </a:r>
              <a:br>
                <a:rPr lang="en-US" sz="1200" i="1" dirty="0" smtClean="0"/>
              </a:br>
              <a:r>
                <a:rPr lang="en-US" sz="1200" i="1" dirty="0" smtClean="0"/>
                <a:t>Connector</a:t>
              </a:r>
              <a:endParaRPr lang="en-US" sz="12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62718" y="4492905"/>
              <a:ext cx="684803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Reactor</a:t>
              </a:r>
              <a:endParaRPr lang="en-US" sz="12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70131" y="4189623"/>
              <a:ext cx="140876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Leader/Followers</a:t>
              </a:r>
              <a:endParaRPr lang="en-US" sz="12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50925" y="2599675"/>
              <a:ext cx="682808" cy="54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Thread-Specific Storage</a:t>
              </a:r>
              <a:endParaRPr lang="en-US" sz="1200" b="1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76486" y="4583596"/>
              <a:ext cx="794424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Abstract Factory</a:t>
              </a:r>
              <a:endParaRPr lang="en-US" sz="1200" b="1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21896" y="2368018"/>
              <a:ext cx="84483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Remote</a:t>
              </a:r>
              <a:br>
                <a:rPr lang="en-US" sz="1200" b="1" i="1" dirty="0" smtClean="0"/>
              </a:br>
              <a:r>
                <a:rPr lang="en-US" sz="1200" b="1" i="1" dirty="0" smtClean="0"/>
                <a:t>Operation</a:t>
              </a:r>
              <a:endParaRPr lang="en-US" sz="12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19722" y="1938321"/>
              <a:ext cx="5934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Bridge</a:t>
              </a:r>
              <a:endParaRPr lang="en-US" sz="12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21100" y="3318033"/>
              <a:ext cx="9801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1415" y="4253931"/>
              <a:ext cx="80521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27432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Strategy</a:t>
              </a:r>
              <a:endParaRPr lang="en-US" sz="1200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8743" y="3769894"/>
              <a:ext cx="607988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Facade</a:t>
              </a:r>
              <a:endParaRPr lang="en-US" sz="12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72681" y="3544670"/>
              <a:ext cx="67340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66731" y="3071035"/>
              <a:ext cx="71039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68294" y="3215393"/>
              <a:ext cx="93695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55106" y="3803471"/>
              <a:ext cx="82547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Activator</a:t>
              </a:r>
              <a:endParaRPr lang="en-US" sz="1200" b="1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49837" y="3274521"/>
              <a:ext cx="660686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Factory Method</a:t>
              </a:r>
              <a:endParaRPr lang="en-US" sz="1200" b="1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72907" y="1241861"/>
              <a:ext cx="886270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Extension Interface</a:t>
              </a:r>
              <a:endParaRPr lang="en-US" sz="1200" b="1" i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03224" y="1991000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Active Object</a:t>
              </a:r>
              <a:endParaRPr lang="en-US" sz="1200" b="1" i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65386" y="2513442"/>
              <a:ext cx="69553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Evictor</a:t>
              </a:r>
              <a:endParaRPr lang="en-US" sz="12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78704" y="1185315"/>
              <a:ext cx="96209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Publisher-</a:t>
              </a:r>
              <a:br>
                <a:rPr lang="en-US" sz="1200" b="1" i="1" dirty="0" smtClean="0"/>
              </a:br>
              <a:r>
                <a:rPr lang="en-US" sz="1200" b="1" i="1" dirty="0" smtClean="0"/>
                <a:t>Subscriber</a:t>
              </a:r>
              <a:endParaRPr lang="en-US" sz="1200" b="1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60890" y="2361194"/>
              <a:ext cx="107991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1919" y="4814400"/>
              <a:ext cx="1009467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5623" y="2829085"/>
              <a:ext cx="955800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Interceptor</a:t>
              </a:r>
              <a:endParaRPr lang="en-US" sz="1200" b="1" i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55769" y="5383135"/>
              <a:ext cx="809616" cy="24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400" b="1" i="1" dirty="0" smtClean="0"/>
                <a:t>Broker</a:t>
              </a:r>
              <a:endParaRPr lang="en-US" b="1" i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87937" y="4179696"/>
              <a:ext cx="950449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Forwarder/</a:t>
              </a:r>
              <a:br>
                <a:rPr lang="en-US" sz="1200" i="1" dirty="0" smtClean="0"/>
              </a:br>
              <a:r>
                <a:rPr lang="en-US" sz="1200" i="1" dirty="0" smtClean="0"/>
                <a:t>Receiver</a:t>
              </a:r>
              <a:endParaRPr lang="en-US" sz="1200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19902" y="1470439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Domain Object</a:t>
              </a:r>
              <a:endParaRPr lang="en-US" sz="1200" b="1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57057" y="2276839"/>
              <a:ext cx="5727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Layers</a:t>
              </a:r>
              <a:endParaRPr lang="en-US" sz="12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9251" y="993484"/>
            <a:ext cx="4124188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Much existing literature on patterns is organized as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catalogs</a:t>
            </a:r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good foundation, 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more is needed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Substantial 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include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many patterns,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which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are related to each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other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various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ways</a:t>
            </a:r>
          </a:p>
          <a:p>
            <a:pPr marL="288925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88925" algn="l"/>
              </a:tabLst>
              <a:defRPr/>
            </a:pPr>
            <a:r>
              <a:rPr lang="en-US" sz="2000" dirty="0" smtClean="0"/>
              <a:t>A key challenge is to </a:t>
            </a:r>
            <a:br>
              <a:rPr lang="en-US" sz="2000" dirty="0" smtClean="0"/>
            </a:br>
            <a:r>
              <a:rPr lang="en-US" sz="2000" dirty="0" smtClean="0"/>
              <a:t>organize these patterns effectively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8884080"/>
              </p:ext>
            </p:extLst>
          </p:nvPr>
        </p:nvGraphicFramePr>
        <p:xfrm>
          <a:off x="3824920" y="1235823"/>
          <a:ext cx="5273675" cy="456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27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920" y="1235823"/>
                        <a:ext cx="5273675" cy="456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721100" y="1185315"/>
            <a:ext cx="5257800" cy="4437886"/>
            <a:chOff x="3721100" y="1185315"/>
            <a:chExt cx="5257800" cy="443788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TextBox 10"/>
            <p:cNvSpPr txBox="1"/>
            <p:nvPr/>
          </p:nvSpPr>
          <p:spPr>
            <a:xfrm>
              <a:off x="4844566" y="3311909"/>
              <a:ext cx="578334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Proxy</a:t>
              </a:r>
              <a:endParaRPr lang="en-US" sz="1200" b="1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84221" y="4207909"/>
              <a:ext cx="684803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/>
                <a:t>Monitor</a:t>
              </a:r>
              <a:br>
                <a:rPr lang="en-US" sz="1200" i="1" dirty="0"/>
              </a:br>
              <a:r>
                <a:rPr lang="en-US" sz="1200" i="1" dirty="0"/>
                <a:t>Object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75100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3141" y="4797012"/>
              <a:ext cx="129875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712976" y="5175420"/>
              <a:ext cx="989894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Half/Sync-Half/</a:t>
              </a:r>
              <a:r>
                <a:rPr lang="en-US" sz="1200" i="1" dirty="0" err="1" smtClean="0"/>
                <a:t>Async</a:t>
              </a:r>
              <a:endParaRPr lang="en-US" sz="12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04866" y="4299503"/>
              <a:ext cx="87733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Acceptor-</a:t>
              </a:r>
              <a:br>
                <a:rPr lang="en-US" sz="1200" i="1" dirty="0" smtClean="0"/>
              </a:br>
              <a:r>
                <a:rPr lang="en-US" sz="1200" i="1" dirty="0" smtClean="0"/>
                <a:t>Connector</a:t>
              </a:r>
              <a:endParaRPr lang="en-US" sz="12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62718" y="4492905"/>
              <a:ext cx="684803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Reactor</a:t>
              </a:r>
              <a:endParaRPr lang="en-US" sz="12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570131" y="4189623"/>
              <a:ext cx="140876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Leader/Followers</a:t>
              </a:r>
              <a:endParaRPr lang="en-US" sz="12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50925" y="2599675"/>
              <a:ext cx="682808" cy="54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Thread-Specific Storage</a:t>
              </a:r>
              <a:endParaRPr lang="en-US" sz="1200" b="1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76486" y="4583596"/>
              <a:ext cx="794424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Abstract Factory</a:t>
              </a:r>
              <a:endParaRPr lang="en-US" sz="1200" b="1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21896" y="2368018"/>
              <a:ext cx="84483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Remote</a:t>
              </a:r>
              <a:br>
                <a:rPr lang="en-US" sz="1200" b="1" i="1" dirty="0" smtClean="0"/>
              </a:br>
              <a:r>
                <a:rPr lang="en-US" sz="1200" b="1" i="1" dirty="0" smtClean="0"/>
                <a:t>Operation</a:t>
              </a:r>
              <a:endParaRPr lang="en-US" sz="12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19722" y="1938321"/>
              <a:ext cx="5934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Bridge</a:t>
              </a:r>
              <a:endParaRPr lang="en-US" sz="12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721100" y="3318033"/>
              <a:ext cx="9801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01415" y="4253931"/>
              <a:ext cx="80521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27432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Strategy</a:t>
              </a:r>
              <a:endParaRPr lang="en-US" sz="1200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58743" y="3769894"/>
              <a:ext cx="607988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Facade</a:t>
              </a:r>
              <a:endParaRPr lang="en-US" sz="12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272681" y="3544670"/>
              <a:ext cx="67340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66731" y="3071035"/>
              <a:ext cx="71039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468294" y="3215393"/>
              <a:ext cx="93695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55106" y="3803471"/>
              <a:ext cx="82547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Activator</a:t>
              </a:r>
              <a:endParaRPr lang="en-US" sz="1200" b="1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49837" y="3274521"/>
              <a:ext cx="660686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Factory Method</a:t>
              </a:r>
              <a:endParaRPr lang="en-US" sz="1200" b="1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972907" y="1241861"/>
              <a:ext cx="886270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Extension Interface</a:t>
              </a:r>
              <a:endParaRPr lang="en-US" sz="1200" b="1" i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03224" y="1991000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Active Object</a:t>
              </a:r>
              <a:endParaRPr lang="en-US" sz="1200" b="1" i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65386" y="2513442"/>
              <a:ext cx="69553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Evictor</a:t>
              </a:r>
              <a:endParaRPr lang="en-US" sz="12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78704" y="1185315"/>
              <a:ext cx="96209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Publisher-</a:t>
              </a:r>
              <a:br>
                <a:rPr lang="en-US" sz="1200" b="1" i="1" dirty="0" smtClean="0"/>
              </a:br>
              <a:r>
                <a:rPr lang="en-US" sz="1200" b="1" i="1" dirty="0" smtClean="0"/>
                <a:t>Subscriber</a:t>
              </a:r>
              <a:endParaRPr lang="en-US" sz="1200" b="1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860890" y="2361194"/>
              <a:ext cx="107991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01919" y="4814400"/>
              <a:ext cx="1009467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315623" y="2829085"/>
              <a:ext cx="955800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Interceptor</a:t>
              </a:r>
              <a:endParaRPr lang="en-US" sz="1200" b="1" i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955769" y="5383135"/>
              <a:ext cx="809616" cy="2400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400" b="1" i="1" dirty="0" smtClean="0"/>
                <a:t>Broker</a:t>
              </a:r>
              <a:endParaRPr lang="en-US" b="1" i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687937" y="4179696"/>
              <a:ext cx="950449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Forwarder/</a:t>
              </a:r>
              <a:br>
                <a:rPr lang="en-US" sz="1200" i="1" dirty="0" smtClean="0"/>
              </a:br>
              <a:r>
                <a:rPr lang="en-US" sz="1200" i="1" dirty="0" smtClean="0"/>
                <a:t>Receiver</a:t>
              </a:r>
              <a:endParaRPr lang="en-US" sz="1200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19902" y="1470439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Domain Object</a:t>
              </a:r>
              <a:endParaRPr lang="en-US" sz="1200" b="1" i="1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57057" y="2276839"/>
              <a:ext cx="5727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Layers</a:t>
              </a:r>
              <a:endParaRPr lang="en-US" sz="1200" b="1" i="1" dirty="0"/>
            </a:p>
          </p:txBody>
        </p:sp>
      </p:grpSp>
      <p:pic>
        <p:nvPicPr>
          <p:cNvPr id="43" name="Picture 14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71409" y="4962161"/>
            <a:ext cx="1169092" cy="15965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6178" y="5114560"/>
            <a:ext cx="1250815" cy="159659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20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9886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8" name="Picture 3" descr="middleware-pattern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47482"/>
            <a:ext cx="4283242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pattern collections</a:t>
            </a:r>
          </a:p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Outline the common types of pattern relationships </a:t>
            </a:r>
          </a:p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Describe key concurrent &amp; networked software patterns associated with the avionics domain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35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Rectangle 35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40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43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44" name="Picture 13" descr="middleware-patterns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8" name="AutoShape 138"/>
          <p:cNvSpPr>
            <a:spLocks noChangeArrowheads="1"/>
          </p:cNvSpPr>
          <p:nvPr/>
        </p:nvSpPr>
        <p:spPr bwMode="auto">
          <a:xfrm>
            <a:off x="4896138" y="374173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49" name="AutoShape 139"/>
          <p:cNvSpPr>
            <a:spLocks noChangeArrowheads="1"/>
          </p:cNvSpPr>
          <p:nvPr/>
        </p:nvSpPr>
        <p:spPr bwMode="auto">
          <a:xfrm>
            <a:off x="5874038" y="3753259"/>
            <a:ext cx="5778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50" name="AutoShape 140"/>
          <p:cNvSpPr>
            <a:spLocks noChangeArrowheads="1"/>
          </p:cNvSpPr>
          <p:nvPr/>
        </p:nvSpPr>
        <p:spPr bwMode="auto">
          <a:xfrm>
            <a:off x="6699538" y="374173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51" name="AutoShape 141"/>
          <p:cNvSpPr>
            <a:spLocks noChangeArrowheads="1"/>
          </p:cNvSpPr>
          <p:nvPr/>
        </p:nvSpPr>
        <p:spPr bwMode="auto">
          <a:xfrm>
            <a:off x="4735800" y="1358900"/>
            <a:ext cx="690563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52" name="AutoShape 142"/>
          <p:cNvSpPr>
            <a:spLocks noChangeArrowheads="1"/>
          </p:cNvSpPr>
          <p:nvPr/>
        </p:nvSpPr>
        <p:spPr bwMode="auto">
          <a:xfrm>
            <a:off x="5432713" y="1782763"/>
            <a:ext cx="658812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53" name="AutoShape 143"/>
          <p:cNvSpPr>
            <a:spLocks noChangeArrowheads="1"/>
          </p:cNvSpPr>
          <p:nvPr/>
        </p:nvSpPr>
        <p:spPr bwMode="auto">
          <a:xfrm>
            <a:off x="5850225" y="1381534"/>
            <a:ext cx="733425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54" name="AutoShape 144"/>
          <p:cNvSpPr>
            <a:spLocks noChangeArrowheads="1"/>
          </p:cNvSpPr>
          <p:nvPr/>
        </p:nvSpPr>
        <p:spPr bwMode="auto">
          <a:xfrm>
            <a:off x="6699538" y="16144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55" name="Rectangle 145"/>
          <p:cNvSpPr>
            <a:spLocks noChangeArrowheads="1"/>
          </p:cNvSpPr>
          <p:nvPr/>
        </p:nvSpPr>
        <p:spPr bwMode="auto">
          <a:xfrm>
            <a:off x="5710525" y="4083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 dirty="0"/>
              <a:t>Publishers</a:t>
            </a:r>
            <a:r>
              <a:rPr lang="en-US" sz="1200" u="none" dirty="0"/>
              <a:t>  </a:t>
            </a:r>
          </a:p>
        </p:txBody>
      </p:sp>
      <p:sp>
        <p:nvSpPr>
          <p:cNvPr id="56" name="Rectangle 146"/>
          <p:cNvSpPr>
            <a:spLocks noChangeArrowheads="1"/>
          </p:cNvSpPr>
          <p:nvPr/>
        </p:nvSpPr>
        <p:spPr bwMode="auto">
          <a:xfrm>
            <a:off x="5586700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57" name="Line 147"/>
          <p:cNvSpPr>
            <a:spLocks noChangeShapeType="1"/>
          </p:cNvSpPr>
          <p:nvPr/>
        </p:nvSpPr>
        <p:spPr bwMode="auto">
          <a:xfrm flipV="1">
            <a:off x="5269200" y="316547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Line 148"/>
          <p:cNvSpPr>
            <a:spLocks noChangeShapeType="1"/>
          </p:cNvSpPr>
          <p:nvPr/>
        </p:nvSpPr>
        <p:spPr bwMode="auto">
          <a:xfrm flipH="1" flipV="1">
            <a:off x="6091525" y="3165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9" name="Line 149"/>
          <p:cNvSpPr>
            <a:spLocks noChangeShapeType="1"/>
          </p:cNvSpPr>
          <p:nvPr/>
        </p:nvSpPr>
        <p:spPr bwMode="auto">
          <a:xfrm flipH="1" flipV="1">
            <a:off x="6469350" y="316547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0" name="Rectangle 150"/>
          <p:cNvSpPr>
            <a:spLocks noChangeArrowheads="1"/>
          </p:cNvSpPr>
          <p:nvPr/>
        </p:nvSpPr>
        <p:spPr bwMode="auto">
          <a:xfrm>
            <a:off x="5551775" y="3349625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61" name="Line 151"/>
          <p:cNvSpPr>
            <a:spLocks noChangeShapeType="1"/>
          </p:cNvSpPr>
          <p:nvPr/>
        </p:nvSpPr>
        <p:spPr bwMode="auto">
          <a:xfrm flipH="1" flipV="1">
            <a:off x="5096163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2" name="Line 152"/>
          <p:cNvSpPr>
            <a:spLocks noChangeShapeType="1"/>
          </p:cNvSpPr>
          <p:nvPr/>
        </p:nvSpPr>
        <p:spPr bwMode="auto">
          <a:xfrm flipH="1" flipV="1">
            <a:off x="6053425" y="21272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153"/>
          <p:cNvSpPr>
            <a:spLocks noChangeShapeType="1"/>
          </p:cNvSpPr>
          <p:nvPr/>
        </p:nvSpPr>
        <p:spPr bwMode="auto">
          <a:xfrm flipV="1">
            <a:off x="6583650" y="2122488"/>
            <a:ext cx="682625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4" name="Rectangle 154"/>
          <p:cNvSpPr>
            <a:spLocks noChangeArrowheads="1"/>
          </p:cNvSpPr>
          <p:nvPr/>
        </p:nvSpPr>
        <p:spPr bwMode="auto">
          <a:xfrm>
            <a:off x="4885025" y="2198688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65" name="Line 155"/>
          <p:cNvSpPr>
            <a:spLocks noChangeShapeType="1"/>
          </p:cNvSpPr>
          <p:nvPr/>
        </p:nvSpPr>
        <p:spPr bwMode="auto">
          <a:xfrm flipV="1">
            <a:off x="6364575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6" name="AutoShape 156"/>
          <p:cNvSpPr>
            <a:spLocks noChangeArrowheads="1"/>
          </p:cNvSpPr>
          <p:nvPr/>
        </p:nvSpPr>
        <p:spPr bwMode="auto">
          <a:xfrm>
            <a:off x="5597813" y="2590800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</p:spTree>
    <p:extLst>
      <p:ext uri="{BB962C8B-B14F-4D97-AF65-F5344CB8AC3E}">
        <p14:creationId xmlns:p14="http://schemas.microsoft.com/office/powerpoint/2010/main" val="3717671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1" name="Picture 303" descr="http://farm1.staticflickr.com/192/464804092_d26a4c7cb4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728" y="1042385"/>
            <a:ext cx="5035615" cy="524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47482"/>
            <a:ext cx="4283242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Motivate the need for pattern relationships above &amp; beyond pattern collections</a:t>
            </a:r>
          </a:p>
        </p:txBody>
      </p:sp>
      <p:pic>
        <p:nvPicPr>
          <p:cNvPr id="15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40493" y="5445723"/>
            <a:ext cx="622949" cy="791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6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55" y="5445723"/>
            <a:ext cx="637694" cy="79806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www.informit.com/ShowCover.aspx?isbn=0201310112&amp;type=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9444" y="5445723"/>
            <a:ext cx="637088" cy="798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8" name="Picture 4" descr="PLoPD1 Book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49361" y="5445723"/>
            <a:ext cx="633475" cy="79184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9" name="Picture 2" descr="http://www.research.ibm.com/designpatterns/images/plopd2-small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92368" y="5445723"/>
            <a:ext cx="641157" cy="798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" name="Picture 8" descr="http://www.informit.com/ShowCover.aspx?isbn=0321321944&amp;type=f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32090" y="5445723"/>
            <a:ext cx="628503" cy="79824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51" y="5445723"/>
            <a:ext cx="622967" cy="7982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1512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48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7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142" name="Rectangle 141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13787" y="6419850"/>
            <a:ext cx="890179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gee.cs.oswego.edu/dl/</a:t>
            </a:r>
            <a:r>
              <a:rPr lang="en-US" sz="2000" dirty="0" err="1" smtClean="0">
                <a:hlinkClick r:id="rId5"/>
              </a:rPr>
              <a:t>acs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err="1" smtClean="0">
                <a:hlinkClick r:id="rId5"/>
              </a:rPr>
              <a:t>acs</a:t>
            </a:r>
            <a:r>
              <a:rPr lang="en-US" sz="2000" dirty="0" smtClean="0">
                <a:hlinkClick r:id="rId5"/>
              </a:rPr>
              <a:t>/acs.html</a:t>
            </a:r>
            <a:r>
              <a:rPr lang="en-US" sz="2000" dirty="0" smtClean="0"/>
              <a:t> has info on avionics control systems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80645" y="1434389"/>
            <a:ext cx="3929215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Avionics control systems continuously </a:t>
            </a:r>
          </a:p>
          <a:p>
            <a:pPr marL="227013" indent="-22701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ollect </a:t>
            </a:r>
            <a:r>
              <a:rPr lang="en-US" sz="2000" dirty="0"/>
              <a:t>sensor data to estimate actual state of an </a:t>
            </a:r>
            <a:r>
              <a:rPr lang="en-US" sz="2000" dirty="0" smtClean="0"/>
              <a:t>aircraft</a:t>
            </a:r>
          </a:p>
          <a:p>
            <a:pPr marL="227013" indent="-22701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ompute </a:t>
            </a:r>
            <a:r>
              <a:rPr lang="en-US" sz="2000" dirty="0"/>
              <a:t>desired aircraft state with respect to guidance </a:t>
            </a:r>
            <a:r>
              <a:rPr lang="en-US" sz="2000" dirty="0" smtClean="0"/>
              <a:t>modes</a:t>
            </a:r>
          </a:p>
          <a:p>
            <a:pPr marL="227013" indent="-22701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erform </a:t>
            </a:r>
            <a:r>
              <a:rPr lang="en-US" sz="2000" dirty="0"/>
              <a:t>actions that advise pilots and/or directly manipulate aircraft effectors in ways that bring actual </a:t>
            </a:r>
            <a:r>
              <a:rPr lang="en-US" sz="2000" dirty="0" smtClean="0"/>
              <a:t>&amp; desired </a:t>
            </a:r>
            <a:r>
              <a:rPr lang="en-US" sz="2000" dirty="0"/>
              <a:t>state in closer agreement</a:t>
            </a:r>
          </a:p>
        </p:txBody>
      </p:sp>
    </p:spTree>
    <p:extLst>
      <p:ext uri="{BB962C8B-B14F-4D97-AF65-F5344CB8AC3E}">
        <p14:creationId xmlns:p14="http://schemas.microsoft.com/office/powerpoint/2010/main" val="2524517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109260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~</a:t>
            </a:r>
            <a:r>
              <a:rPr lang="en-US" sz="2000" dirty="0" smtClean="0"/>
              <a:t>20-40 times per second (Hz)</a:t>
            </a:r>
            <a:endParaRPr lang="en-US" sz="2000" dirty="0"/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357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01593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20-40 times per second (Hz)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Low latency &amp; jitter between </a:t>
            </a:r>
            <a:r>
              <a:rPr lang="en-US" sz="2000" dirty="0" smtClean="0"/>
              <a:t>processor boards</a:t>
            </a:r>
            <a:endParaRPr lang="en-US" sz="2000" dirty="0"/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&lt; 100 microseconds (µs)</a:t>
            </a:r>
            <a:endParaRPr lang="en-US" sz="2000" dirty="0"/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3659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3237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20-40 times per second (Hz)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microseconds (µs)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Periodic &amp; aperiodic </a:t>
            </a:r>
            <a:r>
              <a:rPr lang="en-US" sz="2000" dirty="0" smtClean="0"/>
              <a:t>processing</a:t>
            </a:r>
            <a:endParaRPr lang="en-US" sz="2000" dirty="0"/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4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6314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20-40 times per second (Hz)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microseconds (µs)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Complex </a:t>
            </a:r>
            <a:r>
              <a:rPr lang="en-US" sz="2000" dirty="0" smtClean="0"/>
              <a:t>dependencies</a:t>
            </a:r>
            <a:endParaRPr lang="en-US" sz="2000" dirty="0"/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58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939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20-40 times per second (Hz)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microseconds (µs)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Complex dependencies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Continuous platform upgrades</a:t>
            </a:r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21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Rectangle 1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9943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3994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39942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9945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39946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sp>
        <p:nvSpPr>
          <p:cNvPr id="3994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pic>
        <p:nvPicPr>
          <p:cNvPr id="39950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51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39953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39954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39955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39956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939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Key </a:t>
            </a:r>
            <a:r>
              <a:rPr lang="en-US" sz="2000" b="1" u="none" dirty="0" smtClean="0"/>
              <a:t>Domain Characteristics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20-40 times per second (Hz)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microseconds (µs)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Complex dependencies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platform upgrades</a:t>
            </a:r>
          </a:p>
        </p:txBody>
      </p:sp>
      <p:sp>
        <p:nvSpPr>
          <p:cNvPr id="146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52" name="Rectangle 4"/>
          <p:cNvSpPr>
            <a:spLocks noChangeArrowheads="1"/>
          </p:cNvSpPr>
          <p:nvPr/>
        </p:nvSpPr>
        <p:spPr bwMode="auto">
          <a:xfrm>
            <a:off x="520380" y="4207178"/>
            <a:ext cx="3547526" cy="193899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Avionics control systems are representative of distributed real-time &amp; embedded (DRE) systems where robust concurrency &amp; networking is critical to mission success</a:t>
            </a:r>
            <a:endParaRPr lang="en-US" sz="2000" u="none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7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8" name="Text Box 139"/>
          <p:cNvSpPr txBox="1">
            <a:spLocks noChangeArrowheads="1"/>
          </p:cNvSpPr>
          <p:nvPr/>
        </p:nvSpPr>
        <p:spPr bwMode="auto">
          <a:xfrm>
            <a:off x="4741863" y="1429550"/>
            <a:ext cx="2749550" cy="2819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 lIns="80006" tIns="40003" rIns="80006" bIns="40003">
            <a:spAutoFit/>
          </a:bodyPr>
          <a:lstStyle/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dirty="0" smtClean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Airframe </a:t>
            </a:r>
            <a:r>
              <a:rPr lang="en-US" sz="2000" dirty="0"/>
              <a:t>&amp; navigation </a:t>
            </a:r>
            <a:r>
              <a:rPr lang="en-US" sz="2000" dirty="0" smtClean="0"/>
              <a:t>(</a:t>
            </a:r>
            <a:r>
              <a:rPr lang="en-US" sz="2000" dirty="0" err="1" smtClean="0"/>
              <a:t>Nav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Sensor management (GPS, </a:t>
            </a:r>
            <a:r>
              <a:rPr lang="en-US" sz="2000" dirty="0"/>
              <a:t>FLIR, </a:t>
            </a:r>
            <a:r>
              <a:rPr lang="en-US" sz="2000" dirty="0" smtClean="0"/>
              <a:t>IFF)</a:t>
            </a:r>
            <a:endParaRPr lang="en-US" sz="2000" dirty="0"/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Heads-up display (HUD)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Auto-pilot (AP</a:t>
            </a:r>
            <a:r>
              <a:rPr lang="en-US" sz="2000" dirty="0" smtClean="0"/>
              <a:t>)</a:t>
            </a:r>
          </a:p>
          <a:p>
            <a:pPr marL="228600" lvl="1" indent="-228600" defTabSz="8001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tc.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4795323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/>
              <a:t>Avionics </a:t>
            </a:r>
            <a:r>
              <a:rPr lang="en-US" b="1" dirty="0" smtClean="0"/>
              <a:t>Control System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31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200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" name="Rectangle 200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9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92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3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94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95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sp>
        <p:nvSpPr>
          <p:cNvPr id="182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183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184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40971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2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84" name="Rectangle 166"/>
          <p:cNvSpPr>
            <a:spLocks noChangeArrowheads="1"/>
          </p:cNvSpPr>
          <p:nvPr/>
        </p:nvSpPr>
        <p:spPr bwMode="auto">
          <a:xfrm>
            <a:off x="33338" y="4085850"/>
            <a:ext cx="4413250" cy="20159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Limitations with </a:t>
            </a:r>
            <a:r>
              <a:rPr lang="en-US" sz="2000" b="1" dirty="0" smtClean="0"/>
              <a:t>traditional a</a:t>
            </a:r>
            <a:r>
              <a:rPr lang="en-US" sz="2000" b="1" u="none" dirty="0" smtClean="0"/>
              <a:t>vionics </a:t>
            </a:r>
            <a:r>
              <a:rPr lang="en-US" sz="2000" b="1" dirty="0" smtClean="0"/>
              <a:t>software a</a:t>
            </a:r>
            <a:r>
              <a:rPr lang="en-US" sz="2000" b="1" u="none" dirty="0" smtClean="0"/>
              <a:t>rchitectures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err="1"/>
              <a:t>Stovepiped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Proprietary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Expensive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Vulnerable</a:t>
            </a:r>
            <a:endParaRPr lang="en-US" sz="2000" dirty="0"/>
          </a:p>
        </p:txBody>
      </p:sp>
      <p:sp>
        <p:nvSpPr>
          <p:cNvPr id="40985" name="Text Box 139"/>
          <p:cNvSpPr txBox="1">
            <a:spLocks noChangeArrowheads="1"/>
          </p:cNvSpPr>
          <p:nvPr/>
        </p:nvSpPr>
        <p:spPr bwMode="auto">
          <a:xfrm>
            <a:off x="5830888" y="1689738"/>
            <a:ext cx="692150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Air</a:t>
            </a:r>
          </a:p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Frame</a:t>
            </a:r>
          </a:p>
        </p:txBody>
      </p:sp>
      <p:sp>
        <p:nvSpPr>
          <p:cNvPr id="40986" name="Text Box 140"/>
          <p:cNvSpPr txBox="1">
            <a:spLocks noChangeArrowheads="1"/>
          </p:cNvSpPr>
          <p:nvPr/>
        </p:nvSpPr>
        <p:spPr bwMode="auto">
          <a:xfrm>
            <a:off x="4705350" y="2362838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AP</a:t>
            </a:r>
          </a:p>
        </p:txBody>
      </p:sp>
      <p:sp>
        <p:nvSpPr>
          <p:cNvPr id="40987" name="Text Box 141"/>
          <p:cNvSpPr txBox="1">
            <a:spLocks noChangeArrowheads="1"/>
          </p:cNvSpPr>
          <p:nvPr/>
        </p:nvSpPr>
        <p:spPr bwMode="auto">
          <a:xfrm>
            <a:off x="5138738" y="1921513"/>
            <a:ext cx="4841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Nav</a:t>
            </a:r>
          </a:p>
        </p:txBody>
      </p:sp>
      <p:sp>
        <p:nvSpPr>
          <p:cNvPr id="40988" name="Text Box 142"/>
          <p:cNvSpPr txBox="1">
            <a:spLocks noChangeArrowheads="1"/>
          </p:cNvSpPr>
          <p:nvPr/>
        </p:nvSpPr>
        <p:spPr bwMode="auto">
          <a:xfrm>
            <a:off x="6766026" y="1948501"/>
            <a:ext cx="341111" cy="274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0989" name="Text Box 143"/>
          <p:cNvSpPr txBox="1">
            <a:spLocks noChangeArrowheads="1"/>
          </p:cNvSpPr>
          <p:nvPr/>
        </p:nvSpPr>
        <p:spPr bwMode="auto">
          <a:xfrm>
            <a:off x="4637088" y="2848613"/>
            <a:ext cx="5349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GPS</a:t>
            </a:r>
          </a:p>
        </p:txBody>
      </p:sp>
      <p:sp>
        <p:nvSpPr>
          <p:cNvPr id="40990" name="Text Box 144"/>
          <p:cNvSpPr txBox="1">
            <a:spLocks noChangeArrowheads="1"/>
          </p:cNvSpPr>
          <p:nvPr/>
        </p:nvSpPr>
        <p:spPr bwMode="auto">
          <a:xfrm>
            <a:off x="7102475" y="2902588"/>
            <a:ext cx="423862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IFF</a:t>
            </a:r>
          </a:p>
        </p:txBody>
      </p:sp>
      <p:sp>
        <p:nvSpPr>
          <p:cNvPr id="40991" name="Text Box 145"/>
          <p:cNvSpPr txBox="1">
            <a:spLocks noChangeArrowheads="1"/>
          </p:cNvSpPr>
          <p:nvPr/>
        </p:nvSpPr>
        <p:spPr bwMode="auto">
          <a:xfrm>
            <a:off x="7023100" y="2388238"/>
            <a:ext cx="55245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FLIR</a:t>
            </a:r>
          </a:p>
        </p:txBody>
      </p:sp>
      <p:sp>
        <p:nvSpPr>
          <p:cNvPr id="40992" name="Line 146"/>
          <p:cNvSpPr>
            <a:spLocks noChangeShapeType="1"/>
          </p:cNvSpPr>
          <p:nvPr/>
        </p:nvSpPr>
        <p:spPr bwMode="auto">
          <a:xfrm flipV="1">
            <a:off x="5203825" y="2554926"/>
            <a:ext cx="0" cy="427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3" name="Line 147"/>
          <p:cNvSpPr>
            <a:spLocks noChangeShapeType="1"/>
          </p:cNvSpPr>
          <p:nvPr/>
        </p:nvSpPr>
        <p:spPr bwMode="auto">
          <a:xfrm flipV="1">
            <a:off x="5213350" y="2237426"/>
            <a:ext cx="279400" cy="754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4" name="Line 148"/>
          <p:cNvSpPr>
            <a:spLocks noChangeShapeType="1"/>
          </p:cNvSpPr>
          <p:nvPr/>
        </p:nvSpPr>
        <p:spPr bwMode="auto">
          <a:xfrm flipV="1">
            <a:off x="5254625" y="2135826"/>
            <a:ext cx="830262" cy="839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5" name="Line 149"/>
          <p:cNvSpPr>
            <a:spLocks noChangeShapeType="1"/>
          </p:cNvSpPr>
          <p:nvPr/>
        </p:nvSpPr>
        <p:spPr bwMode="auto">
          <a:xfrm flipV="1">
            <a:off x="5254625" y="2237426"/>
            <a:ext cx="1460500" cy="758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6" name="Line 150"/>
          <p:cNvSpPr>
            <a:spLocks noChangeShapeType="1"/>
          </p:cNvSpPr>
          <p:nvPr/>
        </p:nvSpPr>
        <p:spPr bwMode="auto">
          <a:xfrm flipV="1">
            <a:off x="5289550" y="2554926"/>
            <a:ext cx="17875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7" name="Line 151"/>
          <p:cNvSpPr>
            <a:spLocks noChangeShapeType="1"/>
          </p:cNvSpPr>
          <p:nvPr/>
        </p:nvSpPr>
        <p:spPr bwMode="auto">
          <a:xfrm flipV="1">
            <a:off x="5260975" y="3013713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8" name="Line 152"/>
          <p:cNvSpPr>
            <a:spLocks noChangeShapeType="1"/>
          </p:cNvSpPr>
          <p:nvPr/>
        </p:nvSpPr>
        <p:spPr bwMode="auto">
          <a:xfrm>
            <a:off x="5213350" y="2554926"/>
            <a:ext cx="18637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9" name="Line 153"/>
          <p:cNvSpPr>
            <a:spLocks noChangeShapeType="1"/>
          </p:cNvSpPr>
          <p:nvPr/>
        </p:nvSpPr>
        <p:spPr bwMode="auto">
          <a:xfrm>
            <a:off x="5492750" y="2254888"/>
            <a:ext cx="1584325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0" name="Line 154"/>
          <p:cNvSpPr>
            <a:spLocks noChangeShapeType="1"/>
          </p:cNvSpPr>
          <p:nvPr/>
        </p:nvSpPr>
        <p:spPr bwMode="auto">
          <a:xfrm>
            <a:off x="6292850" y="2161226"/>
            <a:ext cx="784225" cy="796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1" name="Line 155"/>
          <p:cNvSpPr>
            <a:spLocks noChangeShapeType="1"/>
          </p:cNvSpPr>
          <p:nvPr/>
        </p:nvSpPr>
        <p:spPr bwMode="auto">
          <a:xfrm>
            <a:off x="6715125" y="2240601"/>
            <a:ext cx="361950" cy="741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2" name="Line 156"/>
          <p:cNvSpPr>
            <a:spLocks noChangeShapeType="1"/>
          </p:cNvSpPr>
          <p:nvPr/>
        </p:nvSpPr>
        <p:spPr bwMode="auto">
          <a:xfrm>
            <a:off x="7077075" y="2581913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3" name="Line 157"/>
          <p:cNvSpPr>
            <a:spLocks noChangeShapeType="1"/>
          </p:cNvSpPr>
          <p:nvPr/>
        </p:nvSpPr>
        <p:spPr bwMode="auto">
          <a:xfrm>
            <a:off x="5227638" y="2543813"/>
            <a:ext cx="1849437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4" name="Line 158"/>
          <p:cNvSpPr>
            <a:spLocks noChangeShapeType="1"/>
          </p:cNvSpPr>
          <p:nvPr/>
        </p:nvSpPr>
        <p:spPr bwMode="auto">
          <a:xfrm flipV="1">
            <a:off x="5500688" y="2248538"/>
            <a:ext cx="1214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5" name="Line 159"/>
          <p:cNvSpPr>
            <a:spLocks noChangeShapeType="1"/>
          </p:cNvSpPr>
          <p:nvPr/>
        </p:nvSpPr>
        <p:spPr bwMode="auto">
          <a:xfrm>
            <a:off x="5553075" y="2251713"/>
            <a:ext cx="1524000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6" name="Line 160"/>
          <p:cNvSpPr>
            <a:spLocks noChangeShapeType="1"/>
          </p:cNvSpPr>
          <p:nvPr/>
        </p:nvSpPr>
        <p:spPr bwMode="auto">
          <a:xfrm flipV="1">
            <a:off x="5213350" y="2237426"/>
            <a:ext cx="1501775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7" name="Line 161"/>
          <p:cNvSpPr>
            <a:spLocks noChangeShapeType="1"/>
          </p:cNvSpPr>
          <p:nvPr/>
        </p:nvSpPr>
        <p:spPr bwMode="auto">
          <a:xfrm flipV="1">
            <a:off x="5213350" y="2161226"/>
            <a:ext cx="871537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8" name="Line 162"/>
          <p:cNvSpPr>
            <a:spLocks noChangeShapeType="1"/>
          </p:cNvSpPr>
          <p:nvPr/>
        </p:nvSpPr>
        <p:spPr bwMode="auto">
          <a:xfrm>
            <a:off x="6292850" y="2161226"/>
            <a:ext cx="784225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9" name="Text Box 163"/>
          <p:cNvSpPr txBox="1">
            <a:spLocks noChangeArrowheads="1"/>
          </p:cNvSpPr>
          <p:nvPr/>
        </p:nvSpPr>
        <p:spPr bwMode="auto">
          <a:xfrm>
            <a:off x="4735400" y="3719513"/>
            <a:ext cx="735450" cy="468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Cyclic </a:t>
            </a:r>
            <a:r>
              <a:rPr lang="en-US" sz="1400" b="1" u="none" dirty="0" smtClean="0"/>
              <a:t/>
            </a:r>
            <a:br>
              <a:rPr lang="en-US" sz="1400" b="1" u="none" dirty="0" smtClean="0"/>
            </a:br>
            <a:r>
              <a:rPr lang="en-US" sz="1400" b="1" u="none" dirty="0" smtClean="0"/>
              <a:t>Exec</a:t>
            </a:r>
            <a:endParaRPr lang="en-US" sz="1400" b="1" u="none" dirty="0"/>
          </a:p>
        </p:txBody>
      </p:sp>
      <p:sp>
        <p:nvSpPr>
          <p:cNvPr id="171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939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Key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Domain Characteristics</a:t>
            </a:r>
            <a:endParaRPr lang="en-US" sz="2000" b="1" u="none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~20-40 times per second (Hz)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microseconds (µs)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Complex dependencies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platform upgrades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9564" y="4798220"/>
            <a:ext cx="2506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Tightly coupled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Hard to schedule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Brittle &amp; non-adaptive</a:t>
            </a:r>
          </a:p>
        </p:txBody>
      </p:sp>
      <p:pic>
        <p:nvPicPr>
          <p:cNvPr id="1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30" y="3103810"/>
            <a:ext cx="1189816" cy="11498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17421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 smtClean="0"/>
              <a:t>Common Avionics Functions</a:t>
            </a:r>
            <a:endParaRPr lang="en-US" dirty="0"/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0249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roup 198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200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" name="Rectangle 200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9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92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3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94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95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sp>
        <p:nvSpPr>
          <p:cNvPr id="182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183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184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40971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2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84" name="Rectangle 166"/>
          <p:cNvSpPr>
            <a:spLocks noChangeArrowheads="1"/>
          </p:cNvSpPr>
          <p:nvPr/>
        </p:nvSpPr>
        <p:spPr bwMode="auto">
          <a:xfrm>
            <a:off x="33338" y="4085850"/>
            <a:ext cx="4413250" cy="20159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Limitations with </a:t>
            </a:r>
            <a:r>
              <a:rPr lang="en-US" sz="2000" b="1" dirty="0" smtClean="0"/>
              <a:t>traditional a</a:t>
            </a:r>
            <a:r>
              <a:rPr lang="en-US" sz="2000" b="1" u="none" dirty="0" smtClean="0"/>
              <a:t>vionics </a:t>
            </a:r>
            <a:r>
              <a:rPr lang="en-US" sz="2000" b="1" dirty="0" smtClean="0"/>
              <a:t>software a</a:t>
            </a:r>
            <a:r>
              <a:rPr lang="en-US" sz="2000" b="1" u="none" dirty="0" smtClean="0"/>
              <a:t>rchitectures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err="1"/>
              <a:t>Stovepiped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Proprietary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Expensive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Vulnerable</a:t>
            </a:r>
            <a:endParaRPr lang="en-US" sz="2000" dirty="0"/>
          </a:p>
        </p:txBody>
      </p:sp>
      <p:sp>
        <p:nvSpPr>
          <p:cNvPr id="40985" name="Text Box 139"/>
          <p:cNvSpPr txBox="1">
            <a:spLocks noChangeArrowheads="1"/>
          </p:cNvSpPr>
          <p:nvPr/>
        </p:nvSpPr>
        <p:spPr bwMode="auto">
          <a:xfrm>
            <a:off x="5830888" y="1689738"/>
            <a:ext cx="692150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Air</a:t>
            </a:r>
          </a:p>
          <a:p>
            <a:pPr algn="ctr" defTabSz="800100">
              <a:lnSpc>
                <a:spcPct val="90000"/>
              </a:lnSpc>
            </a:pPr>
            <a:r>
              <a:rPr lang="en-US" sz="1400" b="1" u="none"/>
              <a:t>Frame</a:t>
            </a:r>
          </a:p>
        </p:txBody>
      </p:sp>
      <p:sp>
        <p:nvSpPr>
          <p:cNvPr id="40986" name="Text Box 140"/>
          <p:cNvSpPr txBox="1">
            <a:spLocks noChangeArrowheads="1"/>
          </p:cNvSpPr>
          <p:nvPr/>
        </p:nvSpPr>
        <p:spPr bwMode="auto">
          <a:xfrm>
            <a:off x="4705350" y="2362838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AP</a:t>
            </a:r>
          </a:p>
        </p:txBody>
      </p:sp>
      <p:sp>
        <p:nvSpPr>
          <p:cNvPr id="40987" name="Text Box 141"/>
          <p:cNvSpPr txBox="1">
            <a:spLocks noChangeArrowheads="1"/>
          </p:cNvSpPr>
          <p:nvPr/>
        </p:nvSpPr>
        <p:spPr bwMode="auto">
          <a:xfrm>
            <a:off x="5138738" y="1921513"/>
            <a:ext cx="4841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Nav</a:t>
            </a:r>
          </a:p>
        </p:txBody>
      </p:sp>
      <p:sp>
        <p:nvSpPr>
          <p:cNvPr id="40988" name="Text Box 142"/>
          <p:cNvSpPr txBox="1">
            <a:spLocks noChangeArrowheads="1"/>
          </p:cNvSpPr>
          <p:nvPr/>
        </p:nvSpPr>
        <p:spPr bwMode="auto">
          <a:xfrm>
            <a:off x="6766026" y="1948501"/>
            <a:ext cx="341111" cy="274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0989" name="Text Box 143"/>
          <p:cNvSpPr txBox="1">
            <a:spLocks noChangeArrowheads="1"/>
          </p:cNvSpPr>
          <p:nvPr/>
        </p:nvSpPr>
        <p:spPr bwMode="auto">
          <a:xfrm>
            <a:off x="4637088" y="2848613"/>
            <a:ext cx="5349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GPS</a:t>
            </a:r>
          </a:p>
        </p:txBody>
      </p:sp>
      <p:sp>
        <p:nvSpPr>
          <p:cNvPr id="40990" name="Text Box 144"/>
          <p:cNvSpPr txBox="1">
            <a:spLocks noChangeArrowheads="1"/>
          </p:cNvSpPr>
          <p:nvPr/>
        </p:nvSpPr>
        <p:spPr bwMode="auto">
          <a:xfrm>
            <a:off x="7102475" y="2902588"/>
            <a:ext cx="423862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IFF</a:t>
            </a:r>
          </a:p>
        </p:txBody>
      </p:sp>
      <p:sp>
        <p:nvSpPr>
          <p:cNvPr id="40991" name="Text Box 145"/>
          <p:cNvSpPr txBox="1">
            <a:spLocks noChangeArrowheads="1"/>
          </p:cNvSpPr>
          <p:nvPr/>
        </p:nvSpPr>
        <p:spPr bwMode="auto">
          <a:xfrm>
            <a:off x="7023100" y="2388238"/>
            <a:ext cx="55245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FLIR</a:t>
            </a:r>
          </a:p>
        </p:txBody>
      </p:sp>
      <p:sp>
        <p:nvSpPr>
          <p:cNvPr id="40992" name="Line 146"/>
          <p:cNvSpPr>
            <a:spLocks noChangeShapeType="1"/>
          </p:cNvSpPr>
          <p:nvPr/>
        </p:nvSpPr>
        <p:spPr bwMode="auto">
          <a:xfrm flipV="1">
            <a:off x="5203825" y="2554926"/>
            <a:ext cx="0" cy="427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3" name="Line 147"/>
          <p:cNvSpPr>
            <a:spLocks noChangeShapeType="1"/>
          </p:cNvSpPr>
          <p:nvPr/>
        </p:nvSpPr>
        <p:spPr bwMode="auto">
          <a:xfrm flipV="1">
            <a:off x="5213350" y="2237426"/>
            <a:ext cx="279400" cy="754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4" name="Line 148"/>
          <p:cNvSpPr>
            <a:spLocks noChangeShapeType="1"/>
          </p:cNvSpPr>
          <p:nvPr/>
        </p:nvSpPr>
        <p:spPr bwMode="auto">
          <a:xfrm flipV="1">
            <a:off x="5254625" y="2135826"/>
            <a:ext cx="830262" cy="839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5" name="Line 149"/>
          <p:cNvSpPr>
            <a:spLocks noChangeShapeType="1"/>
          </p:cNvSpPr>
          <p:nvPr/>
        </p:nvSpPr>
        <p:spPr bwMode="auto">
          <a:xfrm flipV="1">
            <a:off x="5254625" y="2237426"/>
            <a:ext cx="1460500" cy="758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6" name="Line 150"/>
          <p:cNvSpPr>
            <a:spLocks noChangeShapeType="1"/>
          </p:cNvSpPr>
          <p:nvPr/>
        </p:nvSpPr>
        <p:spPr bwMode="auto">
          <a:xfrm flipV="1">
            <a:off x="5289550" y="2554926"/>
            <a:ext cx="17875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7" name="Line 151"/>
          <p:cNvSpPr>
            <a:spLocks noChangeShapeType="1"/>
          </p:cNvSpPr>
          <p:nvPr/>
        </p:nvSpPr>
        <p:spPr bwMode="auto">
          <a:xfrm flipV="1">
            <a:off x="5260975" y="3013713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8" name="Line 152"/>
          <p:cNvSpPr>
            <a:spLocks noChangeShapeType="1"/>
          </p:cNvSpPr>
          <p:nvPr/>
        </p:nvSpPr>
        <p:spPr bwMode="auto">
          <a:xfrm>
            <a:off x="5213350" y="2554926"/>
            <a:ext cx="18637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9" name="Line 153"/>
          <p:cNvSpPr>
            <a:spLocks noChangeShapeType="1"/>
          </p:cNvSpPr>
          <p:nvPr/>
        </p:nvSpPr>
        <p:spPr bwMode="auto">
          <a:xfrm>
            <a:off x="5492750" y="2254888"/>
            <a:ext cx="1584325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0" name="Line 154"/>
          <p:cNvSpPr>
            <a:spLocks noChangeShapeType="1"/>
          </p:cNvSpPr>
          <p:nvPr/>
        </p:nvSpPr>
        <p:spPr bwMode="auto">
          <a:xfrm>
            <a:off x="6292850" y="2161226"/>
            <a:ext cx="784225" cy="796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1" name="Line 155"/>
          <p:cNvSpPr>
            <a:spLocks noChangeShapeType="1"/>
          </p:cNvSpPr>
          <p:nvPr/>
        </p:nvSpPr>
        <p:spPr bwMode="auto">
          <a:xfrm>
            <a:off x="6715125" y="2240601"/>
            <a:ext cx="361950" cy="741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2" name="Line 156"/>
          <p:cNvSpPr>
            <a:spLocks noChangeShapeType="1"/>
          </p:cNvSpPr>
          <p:nvPr/>
        </p:nvSpPr>
        <p:spPr bwMode="auto">
          <a:xfrm>
            <a:off x="7077075" y="2581913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3" name="Line 157"/>
          <p:cNvSpPr>
            <a:spLocks noChangeShapeType="1"/>
          </p:cNvSpPr>
          <p:nvPr/>
        </p:nvSpPr>
        <p:spPr bwMode="auto">
          <a:xfrm>
            <a:off x="5227638" y="2543813"/>
            <a:ext cx="1849437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4" name="Line 158"/>
          <p:cNvSpPr>
            <a:spLocks noChangeShapeType="1"/>
          </p:cNvSpPr>
          <p:nvPr/>
        </p:nvSpPr>
        <p:spPr bwMode="auto">
          <a:xfrm flipV="1">
            <a:off x="5500688" y="2248538"/>
            <a:ext cx="1214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5" name="Line 159"/>
          <p:cNvSpPr>
            <a:spLocks noChangeShapeType="1"/>
          </p:cNvSpPr>
          <p:nvPr/>
        </p:nvSpPr>
        <p:spPr bwMode="auto">
          <a:xfrm>
            <a:off x="5553075" y="2251713"/>
            <a:ext cx="1524000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6" name="Line 160"/>
          <p:cNvSpPr>
            <a:spLocks noChangeShapeType="1"/>
          </p:cNvSpPr>
          <p:nvPr/>
        </p:nvSpPr>
        <p:spPr bwMode="auto">
          <a:xfrm flipV="1">
            <a:off x="5213350" y="2237426"/>
            <a:ext cx="1501775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7" name="Line 161"/>
          <p:cNvSpPr>
            <a:spLocks noChangeShapeType="1"/>
          </p:cNvSpPr>
          <p:nvPr/>
        </p:nvSpPr>
        <p:spPr bwMode="auto">
          <a:xfrm flipV="1">
            <a:off x="5213350" y="2161226"/>
            <a:ext cx="871537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8" name="Line 162"/>
          <p:cNvSpPr>
            <a:spLocks noChangeShapeType="1"/>
          </p:cNvSpPr>
          <p:nvPr/>
        </p:nvSpPr>
        <p:spPr bwMode="auto">
          <a:xfrm>
            <a:off x="6292850" y="2161226"/>
            <a:ext cx="784225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9" name="Text Box 163"/>
          <p:cNvSpPr txBox="1">
            <a:spLocks noChangeArrowheads="1"/>
          </p:cNvSpPr>
          <p:nvPr/>
        </p:nvSpPr>
        <p:spPr bwMode="auto">
          <a:xfrm>
            <a:off x="4735400" y="3719513"/>
            <a:ext cx="735450" cy="468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Cyclic </a:t>
            </a:r>
            <a:r>
              <a:rPr lang="en-US" sz="1400" b="1" u="none" dirty="0" smtClean="0"/>
              <a:t/>
            </a:r>
            <a:br>
              <a:rPr lang="en-US" sz="1400" b="1" u="none" dirty="0" smtClean="0"/>
            </a:br>
            <a:r>
              <a:rPr lang="en-US" sz="1400" b="1" u="none" dirty="0" smtClean="0"/>
              <a:t>Exec</a:t>
            </a:r>
            <a:endParaRPr lang="en-US" sz="1400" b="1" u="none" dirty="0"/>
          </a:p>
        </p:txBody>
      </p:sp>
      <p:sp>
        <p:nvSpPr>
          <p:cNvPr id="171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939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Key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Domain Characteristics</a:t>
            </a:r>
            <a:endParaRPr lang="en-US" sz="2000" b="1" u="none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~20-40 times per second (Hz)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microseconds (µs)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Complex dependencies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platform upgrades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9564" y="4798220"/>
            <a:ext cx="2506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Tightly coupled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Hard to schedule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Brittle &amp; non-adaptive</a:t>
            </a:r>
          </a:p>
        </p:txBody>
      </p:sp>
      <p:pic>
        <p:nvPicPr>
          <p:cNvPr id="1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30" y="3103810"/>
            <a:ext cx="1189816" cy="11498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17421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 smtClean="0"/>
              <a:t>Common Avionics Functions</a:t>
            </a:r>
            <a:endParaRPr lang="en-US" dirty="0"/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53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6" name="Rectangle 55"/>
          <p:cNvSpPr/>
          <p:nvPr/>
        </p:nvSpPr>
        <p:spPr bwMode="auto">
          <a:xfrm>
            <a:off x="12700" y="63843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4"/>
          <p:cNvSpPr>
            <a:spLocks noChangeArrowheads="1"/>
          </p:cNvSpPr>
          <p:nvPr/>
        </p:nvSpPr>
        <p:spPr bwMode="auto">
          <a:xfrm>
            <a:off x="41575" y="6411741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0081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/>
          <p:cNvSpPr/>
          <p:nvPr/>
        </p:nvSpPr>
        <p:spPr bwMode="auto">
          <a:xfrm>
            <a:off x="0" y="63815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200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1" name="Rectangle 200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9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90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92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3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94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95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198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9" name="Rectangle 12"/>
          <p:cNvSpPr>
            <a:spLocks noChangeArrowheads="1"/>
          </p:cNvSpPr>
          <p:nvPr/>
        </p:nvSpPr>
        <p:spPr bwMode="auto">
          <a:xfrm>
            <a:off x="7654925" y="4759325"/>
            <a:ext cx="1489075" cy="7302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1: Sensors  </a:t>
            </a:r>
          </a:p>
          <a:p>
            <a:r>
              <a:rPr lang="en-US" sz="1400" b="1" i="1" u="none"/>
              <a:t>    generate </a:t>
            </a:r>
          </a:p>
          <a:p>
            <a:r>
              <a:rPr lang="en-US" sz="1400" b="1" i="1" u="none"/>
              <a:t>    data</a:t>
            </a:r>
          </a:p>
        </p:txBody>
      </p:sp>
      <p:sp>
        <p:nvSpPr>
          <p:cNvPr id="182" name="Rectangle 135"/>
          <p:cNvSpPr>
            <a:spLocks noChangeArrowheads="1"/>
          </p:cNvSpPr>
          <p:nvPr/>
        </p:nvSpPr>
        <p:spPr bwMode="auto">
          <a:xfrm>
            <a:off x="7654925" y="4077600"/>
            <a:ext cx="1333500" cy="517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/>
              <a:t>2: I/O via </a:t>
            </a:r>
          </a:p>
          <a:p>
            <a:r>
              <a:rPr lang="en-US" sz="1400" b="1" i="1" u="none"/>
              <a:t>    interrupts</a:t>
            </a:r>
          </a:p>
        </p:txBody>
      </p:sp>
      <p:sp>
        <p:nvSpPr>
          <p:cNvPr id="183" name="Rectangle 136"/>
          <p:cNvSpPr>
            <a:spLocks noChangeArrowheads="1"/>
          </p:cNvSpPr>
          <p:nvPr/>
        </p:nvSpPr>
        <p:spPr bwMode="auto">
          <a:xfrm>
            <a:off x="7654925" y="2474225"/>
            <a:ext cx="1566863" cy="1368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3: Sensor </a:t>
            </a:r>
          </a:p>
          <a:p>
            <a:r>
              <a:rPr lang="en-US" sz="1400" b="1" i="1" u="none" dirty="0"/>
              <a:t>    proxies   </a:t>
            </a:r>
          </a:p>
          <a:p>
            <a:r>
              <a:rPr lang="en-US" sz="1400" b="1" i="1" u="none" dirty="0"/>
              <a:t>    process data </a:t>
            </a:r>
          </a:p>
          <a:p>
            <a:r>
              <a:rPr lang="en-US" sz="1400" b="1" i="1" u="none" dirty="0"/>
              <a:t>    &amp; pass to </a:t>
            </a:r>
          </a:p>
          <a:p>
            <a:r>
              <a:rPr lang="en-US" sz="1400" b="1" i="1" u="none" dirty="0"/>
              <a:t>    missions</a:t>
            </a:r>
          </a:p>
          <a:p>
            <a:r>
              <a:rPr lang="en-US" sz="1400" b="1" i="1" u="none" dirty="0"/>
              <a:t>    functions</a:t>
            </a:r>
          </a:p>
        </p:txBody>
      </p:sp>
      <p:sp>
        <p:nvSpPr>
          <p:cNvPr id="184" name="Rectangle 137"/>
          <p:cNvSpPr>
            <a:spLocks noChangeArrowheads="1"/>
          </p:cNvSpPr>
          <p:nvPr/>
        </p:nvSpPr>
        <p:spPr bwMode="auto">
          <a:xfrm>
            <a:off x="7654925" y="1112838"/>
            <a:ext cx="1489075" cy="1155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b="1" i="1" u="none" dirty="0"/>
              <a:t>4: Mission </a:t>
            </a:r>
          </a:p>
          <a:p>
            <a:r>
              <a:rPr lang="en-US" sz="1400" b="1" i="1" u="none" dirty="0"/>
              <a:t>    functions </a:t>
            </a:r>
          </a:p>
          <a:p>
            <a:r>
              <a:rPr lang="en-US" sz="1400" b="1" i="1" u="none" dirty="0"/>
              <a:t>    perform </a:t>
            </a:r>
          </a:p>
          <a:p>
            <a:r>
              <a:rPr lang="en-US" sz="1400" b="1" i="1" u="none" dirty="0"/>
              <a:t>    avionics </a:t>
            </a:r>
          </a:p>
          <a:p>
            <a:r>
              <a:rPr lang="en-US" sz="1400" b="1" i="1" u="none" dirty="0"/>
              <a:t>    operations</a:t>
            </a:r>
          </a:p>
        </p:txBody>
      </p:sp>
      <p:sp>
        <p:nvSpPr>
          <p:cNvPr id="40971" name="AutoShape 10"/>
          <p:cNvSpPr>
            <a:spLocks noChangeArrowheads="1"/>
          </p:cNvSpPr>
          <p:nvPr/>
        </p:nvSpPr>
        <p:spPr bwMode="auto">
          <a:xfrm rot="19641075" flipH="1">
            <a:off x="5764538" y="3922713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72" name="AutoShape 11"/>
          <p:cNvSpPr>
            <a:spLocks noChangeArrowheads="1"/>
          </p:cNvSpPr>
          <p:nvPr/>
        </p:nvSpPr>
        <p:spPr bwMode="auto">
          <a:xfrm>
            <a:off x="4602163" y="106680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984" name="Rectangle 166"/>
          <p:cNvSpPr>
            <a:spLocks noChangeArrowheads="1"/>
          </p:cNvSpPr>
          <p:nvPr/>
        </p:nvSpPr>
        <p:spPr bwMode="auto">
          <a:xfrm>
            <a:off x="33338" y="4085850"/>
            <a:ext cx="4413250" cy="20159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/>
              <a:t>Limitations with </a:t>
            </a:r>
            <a:r>
              <a:rPr lang="en-US" sz="2000" b="1" dirty="0" smtClean="0"/>
              <a:t>traditional a</a:t>
            </a:r>
            <a:r>
              <a:rPr lang="en-US" sz="2000" b="1" u="none" dirty="0" smtClean="0"/>
              <a:t>vionics </a:t>
            </a:r>
            <a:r>
              <a:rPr lang="en-US" sz="2000" b="1" dirty="0" smtClean="0"/>
              <a:t>software a</a:t>
            </a:r>
            <a:r>
              <a:rPr lang="en-US" sz="2000" b="1" u="none" dirty="0" smtClean="0"/>
              <a:t>rchitectures</a:t>
            </a:r>
            <a:endParaRPr lang="en-US" sz="2000" b="1" u="none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err="1"/>
              <a:t>Stovepiped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Proprietary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Expensive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Vulnerable</a:t>
            </a:r>
            <a:endParaRPr lang="en-US" sz="2000" dirty="0"/>
          </a:p>
        </p:txBody>
      </p:sp>
      <p:sp>
        <p:nvSpPr>
          <p:cNvPr id="40985" name="Text Box 139"/>
          <p:cNvSpPr txBox="1">
            <a:spLocks noChangeArrowheads="1"/>
          </p:cNvSpPr>
          <p:nvPr/>
        </p:nvSpPr>
        <p:spPr bwMode="auto">
          <a:xfrm>
            <a:off x="5830888" y="1689738"/>
            <a:ext cx="692150" cy="463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Air</a:t>
            </a:r>
          </a:p>
          <a:p>
            <a:pPr algn="ctr" defTabSz="800100">
              <a:lnSpc>
                <a:spcPct val="90000"/>
              </a:lnSpc>
            </a:pPr>
            <a:r>
              <a:rPr lang="en-US" sz="1400" b="1" u="none"/>
              <a:t>Frame</a:t>
            </a:r>
          </a:p>
        </p:txBody>
      </p:sp>
      <p:sp>
        <p:nvSpPr>
          <p:cNvPr id="40986" name="Text Box 140"/>
          <p:cNvSpPr txBox="1">
            <a:spLocks noChangeArrowheads="1"/>
          </p:cNvSpPr>
          <p:nvPr/>
        </p:nvSpPr>
        <p:spPr bwMode="auto">
          <a:xfrm>
            <a:off x="4705350" y="2362838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AP</a:t>
            </a:r>
          </a:p>
        </p:txBody>
      </p:sp>
      <p:sp>
        <p:nvSpPr>
          <p:cNvPr id="40987" name="Text Box 141"/>
          <p:cNvSpPr txBox="1">
            <a:spLocks noChangeArrowheads="1"/>
          </p:cNvSpPr>
          <p:nvPr/>
        </p:nvSpPr>
        <p:spPr bwMode="auto">
          <a:xfrm>
            <a:off x="5138738" y="1921513"/>
            <a:ext cx="4841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Nav</a:t>
            </a:r>
          </a:p>
        </p:txBody>
      </p:sp>
      <p:sp>
        <p:nvSpPr>
          <p:cNvPr id="40988" name="Text Box 142"/>
          <p:cNvSpPr txBox="1">
            <a:spLocks noChangeArrowheads="1"/>
          </p:cNvSpPr>
          <p:nvPr/>
        </p:nvSpPr>
        <p:spPr bwMode="auto">
          <a:xfrm>
            <a:off x="6766026" y="1948501"/>
            <a:ext cx="341111" cy="274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0989" name="Text Box 143"/>
          <p:cNvSpPr txBox="1">
            <a:spLocks noChangeArrowheads="1"/>
          </p:cNvSpPr>
          <p:nvPr/>
        </p:nvSpPr>
        <p:spPr bwMode="auto">
          <a:xfrm>
            <a:off x="4637088" y="2848613"/>
            <a:ext cx="5349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GPS</a:t>
            </a:r>
          </a:p>
        </p:txBody>
      </p:sp>
      <p:sp>
        <p:nvSpPr>
          <p:cNvPr id="40990" name="Text Box 144"/>
          <p:cNvSpPr txBox="1">
            <a:spLocks noChangeArrowheads="1"/>
          </p:cNvSpPr>
          <p:nvPr/>
        </p:nvSpPr>
        <p:spPr bwMode="auto">
          <a:xfrm>
            <a:off x="7102475" y="2902588"/>
            <a:ext cx="423862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IFF</a:t>
            </a:r>
          </a:p>
        </p:txBody>
      </p:sp>
      <p:sp>
        <p:nvSpPr>
          <p:cNvPr id="40991" name="Text Box 145"/>
          <p:cNvSpPr txBox="1">
            <a:spLocks noChangeArrowheads="1"/>
          </p:cNvSpPr>
          <p:nvPr/>
        </p:nvSpPr>
        <p:spPr bwMode="auto">
          <a:xfrm>
            <a:off x="7023100" y="2388238"/>
            <a:ext cx="55245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/>
              <a:t>FLIR</a:t>
            </a:r>
          </a:p>
        </p:txBody>
      </p:sp>
      <p:sp>
        <p:nvSpPr>
          <p:cNvPr id="40992" name="Line 146"/>
          <p:cNvSpPr>
            <a:spLocks noChangeShapeType="1"/>
          </p:cNvSpPr>
          <p:nvPr/>
        </p:nvSpPr>
        <p:spPr bwMode="auto">
          <a:xfrm flipV="1">
            <a:off x="5203825" y="2554926"/>
            <a:ext cx="0" cy="4270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3" name="Line 147"/>
          <p:cNvSpPr>
            <a:spLocks noChangeShapeType="1"/>
          </p:cNvSpPr>
          <p:nvPr/>
        </p:nvSpPr>
        <p:spPr bwMode="auto">
          <a:xfrm flipV="1">
            <a:off x="5213350" y="2237426"/>
            <a:ext cx="279400" cy="754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4" name="Line 148"/>
          <p:cNvSpPr>
            <a:spLocks noChangeShapeType="1"/>
          </p:cNvSpPr>
          <p:nvPr/>
        </p:nvSpPr>
        <p:spPr bwMode="auto">
          <a:xfrm flipV="1">
            <a:off x="5254625" y="2135826"/>
            <a:ext cx="830262" cy="839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5" name="Line 149"/>
          <p:cNvSpPr>
            <a:spLocks noChangeShapeType="1"/>
          </p:cNvSpPr>
          <p:nvPr/>
        </p:nvSpPr>
        <p:spPr bwMode="auto">
          <a:xfrm flipV="1">
            <a:off x="5254625" y="2237426"/>
            <a:ext cx="1460500" cy="758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6" name="Line 150"/>
          <p:cNvSpPr>
            <a:spLocks noChangeShapeType="1"/>
          </p:cNvSpPr>
          <p:nvPr/>
        </p:nvSpPr>
        <p:spPr bwMode="auto">
          <a:xfrm flipV="1">
            <a:off x="5289550" y="2554926"/>
            <a:ext cx="17875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7" name="Line 151"/>
          <p:cNvSpPr>
            <a:spLocks noChangeShapeType="1"/>
          </p:cNvSpPr>
          <p:nvPr/>
        </p:nvSpPr>
        <p:spPr bwMode="auto">
          <a:xfrm flipV="1">
            <a:off x="5260975" y="3013713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8" name="Line 152"/>
          <p:cNvSpPr>
            <a:spLocks noChangeShapeType="1"/>
          </p:cNvSpPr>
          <p:nvPr/>
        </p:nvSpPr>
        <p:spPr bwMode="auto">
          <a:xfrm>
            <a:off x="5213350" y="2554926"/>
            <a:ext cx="1863725" cy="4365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999" name="Line 153"/>
          <p:cNvSpPr>
            <a:spLocks noChangeShapeType="1"/>
          </p:cNvSpPr>
          <p:nvPr/>
        </p:nvSpPr>
        <p:spPr bwMode="auto">
          <a:xfrm>
            <a:off x="5492750" y="2254888"/>
            <a:ext cx="1584325" cy="7032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0" name="Line 154"/>
          <p:cNvSpPr>
            <a:spLocks noChangeShapeType="1"/>
          </p:cNvSpPr>
          <p:nvPr/>
        </p:nvSpPr>
        <p:spPr bwMode="auto">
          <a:xfrm>
            <a:off x="6292850" y="2161226"/>
            <a:ext cx="784225" cy="796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1" name="Line 155"/>
          <p:cNvSpPr>
            <a:spLocks noChangeShapeType="1"/>
          </p:cNvSpPr>
          <p:nvPr/>
        </p:nvSpPr>
        <p:spPr bwMode="auto">
          <a:xfrm>
            <a:off x="6715125" y="2240601"/>
            <a:ext cx="361950" cy="741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2" name="Line 156"/>
          <p:cNvSpPr>
            <a:spLocks noChangeShapeType="1"/>
          </p:cNvSpPr>
          <p:nvPr/>
        </p:nvSpPr>
        <p:spPr bwMode="auto">
          <a:xfrm>
            <a:off x="7077075" y="2581913"/>
            <a:ext cx="0" cy="400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3" name="Line 157"/>
          <p:cNvSpPr>
            <a:spLocks noChangeShapeType="1"/>
          </p:cNvSpPr>
          <p:nvPr/>
        </p:nvSpPr>
        <p:spPr bwMode="auto">
          <a:xfrm>
            <a:off x="5227638" y="2543813"/>
            <a:ext cx="1849437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4" name="Line 158"/>
          <p:cNvSpPr>
            <a:spLocks noChangeShapeType="1"/>
          </p:cNvSpPr>
          <p:nvPr/>
        </p:nvSpPr>
        <p:spPr bwMode="auto">
          <a:xfrm flipV="1">
            <a:off x="5500688" y="2248538"/>
            <a:ext cx="12144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5" name="Line 159"/>
          <p:cNvSpPr>
            <a:spLocks noChangeShapeType="1"/>
          </p:cNvSpPr>
          <p:nvPr/>
        </p:nvSpPr>
        <p:spPr bwMode="auto">
          <a:xfrm>
            <a:off x="5553075" y="2251713"/>
            <a:ext cx="1524000" cy="2730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6" name="Line 160"/>
          <p:cNvSpPr>
            <a:spLocks noChangeShapeType="1"/>
          </p:cNvSpPr>
          <p:nvPr/>
        </p:nvSpPr>
        <p:spPr bwMode="auto">
          <a:xfrm flipV="1">
            <a:off x="5213350" y="2237426"/>
            <a:ext cx="1501775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7" name="Line 161"/>
          <p:cNvSpPr>
            <a:spLocks noChangeShapeType="1"/>
          </p:cNvSpPr>
          <p:nvPr/>
        </p:nvSpPr>
        <p:spPr bwMode="auto">
          <a:xfrm flipV="1">
            <a:off x="5213350" y="2161226"/>
            <a:ext cx="871537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8" name="Line 162"/>
          <p:cNvSpPr>
            <a:spLocks noChangeShapeType="1"/>
          </p:cNvSpPr>
          <p:nvPr/>
        </p:nvSpPr>
        <p:spPr bwMode="auto">
          <a:xfrm>
            <a:off x="6292850" y="2161226"/>
            <a:ext cx="784225" cy="3635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009" name="Text Box 163"/>
          <p:cNvSpPr txBox="1">
            <a:spLocks noChangeArrowheads="1"/>
          </p:cNvSpPr>
          <p:nvPr/>
        </p:nvSpPr>
        <p:spPr bwMode="auto">
          <a:xfrm>
            <a:off x="4735400" y="3719513"/>
            <a:ext cx="735450" cy="468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Cyclic </a:t>
            </a:r>
            <a:r>
              <a:rPr lang="en-US" sz="1400" b="1" u="none" dirty="0" smtClean="0"/>
              <a:t/>
            </a:r>
            <a:br>
              <a:rPr lang="en-US" sz="1400" b="1" u="none" dirty="0" smtClean="0"/>
            </a:br>
            <a:r>
              <a:rPr lang="en-US" sz="1400" b="1" u="none" dirty="0" smtClean="0"/>
              <a:t>Exec</a:t>
            </a:r>
            <a:endParaRPr lang="en-US" sz="1400" b="1" u="none" dirty="0"/>
          </a:p>
        </p:txBody>
      </p:sp>
      <p:sp>
        <p:nvSpPr>
          <p:cNvPr id="171" name="Text Box 138"/>
          <p:cNvSpPr txBox="1">
            <a:spLocks noChangeArrowheads="1"/>
          </p:cNvSpPr>
          <p:nvPr/>
        </p:nvSpPr>
        <p:spPr bwMode="auto">
          <a:xfrm>
            <a:off x="33338" y="982663"/>
            <a:ext cx="4413250" cy="293926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Key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Domain Characteristics</a:t>
            </a:r>
            <a:endParaRPr lang="en-US" sz="2000" b="1" u="none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 &amp; soft real-time deadlines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~20-40 times per second (Hz)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 latency &amp; jitter between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processor boards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8788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&lt; 100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microseconds (µs)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Periodic &amp; aperiodic processing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Complex dependencies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platform upgrades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9564" y="4798220"/>
            <a:ext cx="250666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Tightly coupled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Hard to schedule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rgbClr val="C00000"/>
                </a:solidFill>
              </a:rPr>
              <a:t>Brittle &amp; non-adaptive</a:t>
            </a:r>
          </a:p>
        </p:txBody>
      </p:sp>
      <p:pic>
        <p:nvPicPr>
          <p:cNvPr id="186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730" y="3103810"/>
            <a:ext cx="1189816" cy="11498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17421" y="1112838"/>
            <a:ext cx="264263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 smtClean="0"/>
              <a:t>Common Avionics Functions</a:t>
            </a:r>
            <a:endParaRPr lang="en-US" dirty="0"/>
          </a:p>
        </p:txBody>
      </p:sp>
      <p:sp>
        <p:nvSpPr>
          <p:cNvPr id="203" name="Rectangle 2"/>
          <p:cNvSpPr>
            <a:spLocks noGrp="1" noChangeArrowheads="1"/>
          </p:cNvSpPr>
          <p:nvPr>
            <p:ph type="title"/>
          </p:nvPr>
        </p:nvSpPr>
        <p:spPr>
          <a:xfrm>
            <a:off x="86627" y="394632"/>
            <a:ext cx="8970745" cy="577917"/>
          </a:xfrm>
        </p:spPr>
        <p:txBody>
          <a:bodyPr/>
          <a:lstStyle/>
          <a:p>
            <a:r>
              <a:rPr lang="en-US" sz="3200" dirty="0" smtClean="0"/>
              <a:t>Motivating Example: Avionics Control Systems</a:t>
            </a:r>
          </a:p>
        </p:txBody>
      </p:sp>
      <p:sp>
        <p:nvSpPr>
          <p:cNvPr id="204" name="Rectangle 4"/>
          <p:cNvSpPr>
            <a:spLocks noChangeArrowheads="1"/>
          </p:cNvSpPr>
          <p:nvPr/>
        </p:nvSpPr>
        <p:spPr bwMode="auto">
          <a:xfrm>
            <a:off x="38101" y="6407150"/>
            <a:ext cx="905737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We’ll use “</a:t>
            </a:r>
            <a:r>
              <a:rPr lang="en-US" sz="2000" dirty="0" err="1" smtClean="0"/>
              <a:t>patlets</a:t>
            </a:r>
            <a:r>
              <a:rPr lang="en-US" sz="2000" dirty="0" smtClean="0"/>
              <a:t>” to show how pattern relationships can overcome limitations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521125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47482"/>
            <a:ext cx="4283242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pattern collections</a:t>
            </a:r>
          </a:p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Outline the common types of pattern relationships 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738523" y="1665458"/>
            <a:ext cx="3180648" cy="4662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File:DNA Double Helix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589" y="2989438"/>
            <a:ext cx="4221243" cy="333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483856" y="1193706"/>
            <a:ext cx="1931584" cy="1845836"/>
            <a:chOff x="4403121" y="760431"/>
            <a:chExt cx="2237098" cy="2222579"/>
          </a:xfrm>
        </p:grpSpPr>
        <p:grpSp>
          <p:nvGrpSpPr>
            <p:cNvPr id="7" name="Group 6"/>
            <p:cNvGrpSpPr/>
            <p:nvPr/>
          </p:nvGrpSpPr>
          <p:grpSpPr>
            <a:xfrm>
              <a:off x="4900319" y="760431"/>
              <a:ext cx="1739900" cy="2219325"/>
              <a:chOff x="5408402" y="3589126"/>
              <a:chExt cx="1739900" cy="2219325"/>
            </a:xfrm>
          </p:grpSpPr>
          <p:graphicFrame>
            <p:nvGraphicFramePr>
              <p:cNvPr id="11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2768262"/>
                  </p:ext>
                </p:extLst>
              </p:nvPr>
            </p:nvGraphicFramePr>
            <p:xfrm>
              <a:off x="5408402" y="3589126"/>
              <a:ext cx="173990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378" name="Visio" r:id="rId7" imgW="2777831" imgH="3692304" progId="Visio.Drawing.11">
                      <p:embed/>
                    </p:oleObj>
                  </mc:Choice>
                  <mc:Fallback>
                    <p:oleObj name="Visio" r:id="rId7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08402" y="3589126"/>
                            <a:ext cx="173990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Flowchart: Connector 11"/>
              <p:cNvSpPr>
                <a:spLocks noChangeAspect="1"/>
              </p:cNvSpPr>
              <p:nvPr/>
            </p:nvSpPr>
            <p:spPr bwMode="auto">
              <a:xfrm>
                <a:off x="5860552" y="3815176"/>
                <a:ext cx="349235" cy="337649"/>
              </a:xfrm>
              <a:prstGeom prst="flowChartConnector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4403121" y="763685"/>
              <a:ext cx="1670050" cy="2219325"/>
              <a:chOff x="1670299" y="3722688"/>
              <a:chExt cx="1670050" cy="2219325"/>
            </a:xfrm>
          </p:grpSpPr>
          <p:graphicFrame>
            <p:nvGraphicFramePr>
              <p:cNvPr id="9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1069499"/>
                  </p:ext>
                </p:extLst>
              </p:nvPr>
            </p:nvGraphicFramePr>
            <p:xfrm>
              <a:off x="1670299" y="3722688"/>
              <a:ext cx="167005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379" name="Visio" r:id="rId9" imgW="2777831" imgH="3692304" progId="Visio.Drawing.11">
                      <p:embed/>
                    </p:oleObj>
                  </mc:Choice>
                  <mc:Fallback>
                    <p:oleObj name="Visio" r:id="rId9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0299" y="3722688"/>
                            <a:ext cx="167005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Flowchart: Connector 9"/>
              <p:cNvSpPr>
                <a:spLocks noChangeAspect="1"/>
              </p:cNvSpPr>
              <p:nvPr/>
            </p:nvSpPr>
            <p:spPr bwMode="auto">
              <a:xfrm>
                <a:off x="2552259" y="5278557"/>
                <a:ext cx="349235" cy="337649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08152886"/>
              </p:ext>
            </p:extLst>
          </p:nvPr>
        </p:nvGraphicFramePr>
        <p:xfrm>
          <a:off x="218236" y="2801310"/>
          <a:ext cx="3197883" cy="186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527974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700" y="634629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-63500" y="231400"/>
            <a:ext cx="9096375" cy="914400"/>
          </a:xfrm>
        </p:spPr>
        <p:txBody>
          <a:bodyPr/>
          <a:lstStyle/>
          <a:p>
            <a:r>
              <a:rPr lang="de-DE" sz="3200" dirty="0" smtClean="0"/>
              <a:t>Decoupling Avionics Components</a:t>
            </a:r>
          </a:p>
        </p:txBody>
      </p:sp>
      <p:sp>
        <p:nvSpPr>
          <p:cNvPr id="1664003" name="Text Box 3"/>
          <p:cNvSpPr txBox="1">
            <a:spLocks noChangeArrowheads="1"/>
          </p:cNvSpPr>
          <p:nvPr/>
        </p:nvSpPr>
        <p:spPr bwMode="auto">
          <a:xfrm>
            <a:off x="5416550" y="1020675"/>
            <a:ext cx="3616325" cy="58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4300" indent="-114300">
              <a:lnSpc>
                <a:spcPct val="90000"/>
              </a:lnSpc>
            </a:pPr>
            <a:endParaRPr lang="en-US" b="1" u="none"/>
          </a:p>
          <a:p>
            <a:pPr marL="114300" indent="-114300">
              <a:lnSpc>
                <a:spcPct val="90000"/>
              </a:lnSpc>
              <a:buFontTx/>
              <a:buChar char="•"/>
            </a:pPr>
            <a:endParaRPr lang="en-US" u="none"/>
          </a:p>
        </p:txBody>
      </p:sp>
      <p:graphicFrame>
        <p:nvGraphicFramePr>
          <p:cNvPr id="166400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643"/>
              </p:ext>
            </p:extLst>
          </p:nvPr>
        </p:nvGraphicFramePr>
        <p:xfrm>
          <a:off x="180975" y="1120688"/>
          <a:ext cx="5051425" cy="2044962"/>
        </p:xfrm>
        <a:graphic>
          <a:graphicData uri="http://schemas.openxmlformats.org/drawingml/2006/table">
            <a:tbl>
              <a:tblPr/>
              <a:tblGrid>
                <a:gridCol w="2765425"/>
                <a:gridCol w="2286000"/>
              </a:tblGrid>
              <a:tr h="3370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679202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I/O driven app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Complex dependencies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Real-time constraints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Tightly coupled components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Hard to schedule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Costly to evolve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1727366" y="3466843"/>
            <a:ext cx="5911913" cy="3224542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" name="Text Box 139"/>
          <p:cNvSpPr txBox="1">
            <a:spLocks noChangeArrowheads="1"/>
          </p:cNvSpPr>
          <p:nvPr/>
        </p:nvSpPr>
        <p:spPr bwMode="auto">
          <a:xfrm>
            <a:off x="4276686" y="3999251"/>
            <a:ext cx="1040021" cy="274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smtClean="0"/>
              <a:t>Air Frame</a:t>
            </a:r>
            <a:endParaRPr lang="en-US" sz="1400" b="1" u="none" dirty="0"/>
          </a:p>
        </p:txBody>
      </p:sp>
      <p:sp>
        <p:nvSpPr>
          <p:cNvPr id="7" name="Text Box 140"/>
          <p:cNvSpPr txBox="1">
            <a:spLocks noChangeArrowheads="1"/>
          </p:cNvSpPr>
          <p:nvPr/>
        </p:nvSpPr>
        <p:spPr bwMode="auto">
          <a:xfrm>
            <a:off x="2176284" y="4438303"/>
            <a:ext cx="40640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AP</a:t>
            </a:r>
          </a:p>
        </p:txBody>
      </p:sp>
      <p:sp>
        <p:nvSpPr>
          <p:cNvPr id="8" name="Text Box 141"/>
          <p:cNvSpPr txBox="1">
            <a:spLocks noChangeArrowheads="1"/>
          </p:cNvSpPr>
          <p:nvPr/>
        </p:nvSpPr>
        <p:spPr bwMode="auto">
          <a:xfrm>
            <a:off x="2932229" y="4092510"/>
            <a:ext cx="4841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err="1"/>
              <a:t>Nav</a:t>
            </a:r>
            <a:endParaRPr lang="en-US" sz="1400" b="1" u="none" dirty="0"/>
          </a:p>
        </p:txBody>
      </p:sp>
      <p:sp>
        <p:nvSpPr>
          <p:cNvPr id="9" name="Text Box 142"/>
          <p:cNvSpPr txBox="1">
            <a:spLocks noChangeArrowheads="1"/>
          </p:cNvSpPr>
          <p:nvPr/>
        </p:nvSpPr>
        <p:spPr bwMode="auto">
          <a:xfrm>
            <a:off x="6081968" y="4087416"/>
            <a:ext cx="341111" cy="274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10" name="Text Box 143"/>
          <p:cNvSpPr txBox="1">
            <a:spLocks noChangeArrowheads="1"/>
          </p:cNvSpPr>
          <p:nvPr/>
        </p:nvSpPr>
        <p:spPr bwMode="auto">
          <a:xfrm>
            <a:off x="2111990" y="5130773"/>
            <a:ext cx="534987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GPS</a:t>
            </a:r>
          </a:p>
        </p:txBody>
      </p:sp>
      <p:sp>
        <p:nvSpPr>
          <p:cNvPr id="11" name="Text Box 144"/>
          <p:cNvSpPr txBox="1">
            <a:spLocks noChangeArrowheads="1"/>
          </p:cNvSpPr>
          <p:nvPr/>
        </p:nvSpPr>
        <p:spPr bwMode="auto">
          <a:xfrm>
            <a:off x="6862182" y="5137168"/>
            <a:ext cx="423862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IFF</a:t>
            </a:r>
          </a:p>
        </p:txBody>
      </p:sp>
      <p:sp>
        <p:nvSpPr>
          <p:cNvPr id="12" name="Text Box 145"/>
          <p:cNvSpPr txBox="1">
            <a:spLocks noChangeArrowheads="1"/>
          </p:cNvSpPr>
          <p:nvPr/>
        </p:nvSpPr>
        <p:spPr bwMode="auto">
          <a:xfrm>
            <a:off x="6807815" y="4471324"/>
            <a:ext cx="552450" cy="271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FLIR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89456" y="4336703"/>
            <a:ext cx="4016758" cy="877887"/>
            <a:chOff x="3765549" y="4544048"/>
            <a:chExt cx="1863725" cy="877887"/>
          </a:xfrm>
        </p:grpSpPr>
        <p:sp>
          <p:nvSpPr>
            <p:cNvPr id="13" name="Line 146"/>
            <p:cNvSpPr>
              <a:spLocks noChangeShapeType="1"/>
            </p:cNvSpPr>
            <p:nvPr/>
          </p:nvSpPr>
          <p:spPr bwMode="auto">
            <a:xfrm flipV="1">
              <a:off x="3768624" y="4981254"/>
              <a:ext cx="0" cy="4270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" name="Line 147"/>
            <p:cNvSpPr>
              <a:spLocks noChangeShapeType="1"/>
            </p:cNvSpPr>
            <p:nvPr/>
          </p:nvSpPr>
          <p:spPr bwMode="auto">
            <a:xfrm flipV="1">
              <a:off x="3765549" y="4645648"/>
              <a:ext cx="279400" cy="7540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5" name="Line 148"/>
            <p:cNvSpPr>
              <a:spLocks noChangeShapeType="1"/>
            </p:cNvSpPr>
            <p:nvPr/>
          </p:nvSpPr>
          <p:spPr bwMode="auto">
            <a:xfrm flipV="1">
              <a:off x="3779838" y="4544048"/>
              <a:ext cx="857249" cy="8223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6" name="Line 149"/>
            <p:cNvSpPr>
              <a:spLocks noChangeShapeType="1"/>
            </p:cNvSpPr>
            <p:nvPr/>
          </p:nvSpPr>
          <p:spPr bwMode="auto">
            <a:xfrm flipV="1">
              <a:off x="3765550" y="4645647"/>
              <a:ext cx="1501775" cy="7588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7" name="Line 150"/>
            <p:cNvSpPr>
              <a:spLocks noChangeShapeType="1"/>
            </p:cNvSpPr>
            <p:nvPr/>
          </p:nvSpPr>
          <p:spPr bwMode="auto">
            <a:xfrm flipV="1">
              <a:off x="3779837" y="4963147"/>
              <a:ext cx="1849437" cy="436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8" name="Line 151"/>
            <p:cNvSpPr>
              <a:spLocks noChangeShapeType="1"/>
            </p:cNvSpPr>
            <p:nvPr/>
          </p:nvSpPr>
          <p:spPr bwMode="auto">
            <a:xfrm flipV="1">
              <a:off x="3765550" y="5421935"/>
              <a:ext cx="18637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9" name="Line 152"/>
            <p:cNvSpPr>
              <a:spLocks noChangeShapeType="1"/>
            </p:cNvSpPr>
            <p:nvPr/>
          </p:nvSpPr>
          <p:spPr bwMode="auto">
            <a:xfrm>
              <a:off x="3765549" y="4963148"/>
              <a:ext cx="1863725" cy="4365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0" name="Line 153"/>
            <p:cNvSpPr>
              <a:spLocks noChangeShapeType="1"/>
            </p:cNvSpPr>
            <p:nvPr/>
          </p:nvSpPr>
          <p:spPr bwMode="auto">
            <a:xfrm>
              <a:off x="4044949" y="4663110"/>
              <a:ext cx="1584325" cy="7032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1" name="Line 154"/>
            <p:cNvSpPr>
              <a:spLocks noChangeShapeType="1"/>
            </p:cNvSpPr>
            <p:nvPr/>
          </p:nvSpPr>
          <p:spPr bwMode="auto">
            <a:xfrm>
              <a:off x="4845049" y="4569448"/>
              <a:ext cx="784225" cy="796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2" name="Line 155"/>
            <p:cNvSpPr>
              <a:spLocks noChangeShapeType="1"/>
            </p:cNvSpPr>
            <p:nvPr/>
          </p:nvSpPr>
          <p:spPr bwMode="auto">
            <a:xfrm>
              <a:off x="5267324" y="4648823"/>
              <a:ext cx="361950" cy="741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3" name="Line 156"/>
            <p:cNvSpPr>
              <a:spLocks noChangeShapeType="1"/>
            </p:cNvSpPr>
            <p:nvPr/>
          </p:nvSpPr>
          <p:spPr bwMode="auto">
            <a:xfrm>
              <a:off x="5629274" y="4990135"/>
              <a:ext cx="0" cy="400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4" name="Line 157"/>
            <p:cNvSpPr>
              <a:spLocks noChangeShapeType="1"/>
            </p:cNvSpPr>
            <p:nvPr/>
          </p:nvSpPr>
          <p:spPr bwMode="auto">
            <a:xfrm>
              <a:off x="3779837" y="4952035"/>
              <a:ext cx="1849437" cy="15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5" name="Line 158"/>
            <p:cNvSpPr>
              <a:spLocks noChangeShapeType="1"/>
            </p:cNvSpPr>
            <p:nvPr/>
          </p:nvSpPr>
          <p:spPr bwMode="auto">
            <a:xfrm flipV="1">
              <a:off x="4052887" y="4656760"/>
              <a:ext cx="121443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6" name="Line 159"/>
            <p:cNvSpPr>
              <a:spLocks noChangeShapeType="1"/>
            </p:cNvSpPr>
            <p:nvPr/>
          </p:nvSpPr>
          <p:spPr bwMode="auto">
            <a:xfrm>
              <a:off x="4105274" y="4659935"/>
              <a:ext cx="1524000" cy="2730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7" name="Line 160"/>
            <p:cNvSpPr>
              <a:spLocks noChangeShapeType="1"/>
            </p:cNvSpPr>
            <p:nvPr/>
          </p:nvSpPr>
          <p:spPr bwMode="auto">
            <a:xfrm flipV="1">
              <a:off x="3765549" y="4645648"/>
              <a:ext cx="1501775" cy="2873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8" name="Line 161"/>
            <p:cNvSpPr>
              <a:spLocks noChangeShapeType="1"/>
            </p:cNvSpPr>
            <p:nvPr/>
          </p:nvSpPr>
          <p:spPr bwMode="auto">
            <a:xfrm flipV="1">
              <a:off x="3765549" y="4569448"/>
              <a:ext cx="871537" cy="363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9" name="Line 162"/>
            <p:cNvSpPr>
              <a:spLocks noChangeShapeType="1"/>
            </p:cNvSpPr>
            <p:nvPr/>
          </p:nvSpPr>
          <p:spPr bwMode="auto">
            <a:xfrm>
              <a:off x="4845049" y="4569448"/>
              <a:ext cx="784225" cy="3635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30" name="Text Box 163"/>
          <p:cNvSpPr txBox="1">
            <a:spLocks noChangeArrowheads="1"/>
          </p:cNvSpPr>
          <p:nvPr/>
        </p:nvSpPr>
        <p:spPr bwMode="auto">
          <a:xfrm>
            <a:off x="3053918" y="5606055"/>
            <a:ext cx="735450" cy="4685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80006" tIns="40003" rIns="80006" bIns="40003">
            <a:spAutoFit/>
          </a:bodyPr>
          <a:lstStyle/>
          <a:p>
            <a:pPr algn="ctr" defTabSz="800100">
              <a:lnSpc>
                <a:spcPct val="90000"/>
              </a:lnSpc>
            </a:pPr>
            <a:r>
              <a:rPr lang="en-US" sz="1400" b="1" u="none" dirty="0"/>
              <a:t>Cyclic </a:t>
            </a:r>
            <a:r>
              <a:rPr lang="en-US" sz="1400" b="1" u="none" dirty="0" smtClean="0"/>
              <a:t/>
            </a:r>
            <a:br>
              <a:rPr lang="en-US" sz="1400" b="1" u="none" dirty="0" smtClean="0"/>
            </a:br>
            <a:r>
              <a:rPr lang="en-US" sz="1400" b="1" u="none" dirty="0" smtClean="0"/>
              <a:t>Exec</a:t>
            </a:r>
            <a:endParaRPr lang="en-US" sz="1400" b="1" u="none" dirty="0"/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414" y="5365022"/>
            <a:ext cx="1189816" cy="114982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2937148" y="3558146"/>
            <a:ext cx="349234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00100"/>
            <a:r>
              <a:rPr lang="en-US" b="1" dirty="0" smtClean="0"/>
              <a:t>Common Avionics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309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-63500" y="231400"/>
            <a:ext cx="9096375" cy="914400"/>
          </a:xfrm>
        </p:spPr>
        <p:txBody>
          <a:bodyPr/>
          <a:lstStyle/>
          <a:p>
            <a:r>
              <a:rPr lang="de-DE" sz="3200" dirty="0" smtClean="0"/>
              <a:t>Decoupling Avionics Components</a:t>
            </a:r>
          </a:p>
        </p:txBody>
      </p:sp>
      <p:graphicFrame>
        <p:nvGraphicFramePr>
          <p:cNvPr id="166400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99775"/>
              </p:ext>
            </p:extLst>
          </p:nvPr>
        </p:nvGraphicFramePr>
        <p:xfrm>
          <a:off x="180975" y="1120688"/>
          <a:ext cx="8801100" cy="2044962"/>
        </p:xfrm>
        <a:graphic>
          <a:graphicData uri="http://schemas.openxmlformats.org/drawingml/2006/table">
            <a:tbl>
              <a:tblPr/>
              <a:tblGrid>
                <a:gridCol w="2765425"/>
                <a:gridCol w="2286000"/>
                <a:gridCol w="3749675"/>
              </a:tblGrid>
              <a:tr h="3370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679202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I/O driven app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Complex dependencies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Real-time constraints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Tightly coupled components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Hard to schedule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Costly to evolve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Publisher-Subscriber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pattern to decouple producers that periodically generate I/O-driven data from consumers that process this data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58801" y="3365500"/>
            <a:ext cx="4608512" cy="2876948"/>
            <a:chOff x="114" y="2348"/>
            <a:chExt cx="2487" cy="1673"/>
          </a:xfrm>
        </p:grpSpPr>
        <p:sp>
          <p:nvSpPr>
            <p:cNvPr id="42038" name="Line 20"/>
            <p:cNvSpPr>
              <a:spLocks noChangeShapeType="1"/>
            </p:cNvSpPr>
            <p:nvPr/>
          </p:nvSpPr>
          <p:spPr bwMode="auto">
            <a:xfrm flipV="1">
              <a:off x="1385" y="3123"/>
              <a:ext cx="0" cy="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" name="Group 21"/>
            <p:cNvGrpSpPr>
              <a:grpSpLocks/>
            </p:cNvGrpSpPr>
            <p:nvPr/>
          </p:nvGrpSpPr>
          <p:grpSpPr bwMode="auto">
            <a:xfrm>
              <a:off x="1024" y="3604"/>
              <a:ext cx="721" cy="417"/>
              <a:chOff x="1104" y="1488"/>
              <a:chExt cx="768" cy="432"/>
            </a:xfrm>
          </p:grpSpPr>
          <p:sp>
            <p:nvSpPr>
              <p:cNvPr id="42058" name="Rectangle 22"/>
              <p:cNvSpPr>
                <a:spLocks noChangeArrowheads="1"/>
              </p:cNvSpPr>
              <p:nvPr/>
            </p:nvSpPr>
            <p:spPr bwMode="auto">
              <a:xfrm>
                <a:off x="1104" y="1488"/>
                <a:ext cx="768" cy="180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 eaLnBrk="1" hangingPunct="1"/>
                <a:r>
                  <a:rPr lang="en-US" sz="1600" b="1" u="none">
                    <a:latin typeface="Arial" pitchFamily="34" charset="0"/>
                    <a:cs typeface="Arial" pitchFamily="34" charset="0"/>
                  </a:rPr>
                  <a:t>Event</a:t>
                </a:r>
                <a:endParaRPr lang="en-US" sz="1600" u="none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9" name="Rectangle 23"/>
              <p:cNvSpPr>
                <a:spLocks noChangeArrowheads="1"/>
              </p:cNvSpPr>
              <p:nvPr/>
            </p:nvSpPr>
            <p:spPr bwMode="auto">
              <a:xfrm>
                <a:off x="1104" y="1668"/>
                <a:ext cx="768" cy="252"/>
              </a:xfrm>
              <a:prstGeom prst="rect">
                <a:avLst/>
              </a:prstGeom>
              <a:solidFill>
                <a:srgbClr val="F2F2F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 eaLnBrk="1" hangingPunct="1"/>
                <a:endParaRPr lang="en-US" sz="1400" i="1" u="none">
                  <a:latin typeface="Arial" pitchFamily="34" charset="0"/>
                  <a:cs typeface="Arial" pitchFamily="34" charset="0"/>
                </a:endParaRPr>
              </a:p>
              <a:p>
                <a:pPr defTabSz="762000" eaLnBrk="1" hangingPunct="1"/>
                <a:endParaRPr lang="en-US" sz="1400" i="1" u="none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040" name="Text Box 24"/>
            <p:cNvSpPr txBox="1">
              <a:spLocks noChangeArrowheads="1"/>
            </p:cNvSpPr>
            <p:nvPr/>
          </p:nvSpPr>
          <p:spPr bwMode="auto">
            <a:xfrm>
              <a:off x="1393" y="3465"/>
              <a:ext cx="138" cy="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/>
              <a:r>
                <a:rPr lang="en-US" sz="1400" u="none">
                  <a:latin typeface="Arial" pitchFamily="34" charset="0"/>
                  <a:cs typeface="Arial" pitchFamily="34" charset="0"/>
                </a:rPr>
                <a:t>*</a:t>
              </a:r>
              <a:endParaRPr lang="en-US" u="none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1880" y="2348"/>
              <a:ext cx="721" cy="556"/>
              <a:chOff x="1056" y="720"/>
              <a:chExt cx="768" cy="576"/>
            </a:xfrm>
          </p:grpSpPr>
          <p:sp>
            <p:nvSpPr>
              <p:cNvPr id="42056" name="Rectangle 26"/>
              <p:cNvSpPr>
                <a:spLocks noChangeArrowheads="1"/>
              </p:cNvSpPr>
              <p:nvPr/>
            </p:nvSpPr>
            <p:spPr bwMode="auto">
              <a:xfrm>
                <a:off x="1056" y="720"/>
                <a:ext cx="768" cy="288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 eaLnBrk="1" hangingPunct="1"/>
                <a:endParaRPr lang="en-US" sz="1400" b="1" u="none">
                  <a:latin typeface="Arial" pitchFamily="34" charset="0"/>
                  <a:cs typeface="Arial" pitchFamily="34" charset="0"/>
                </a:endParaRPr>
              </a:p>
              <a:p>
                <a:pPr algn="ctr" defTabSz="762000" eaLnBrk="1" hangingPunct="1"/>
                <a:r>
                  <a:rPr lang="en-US" sz="1600" b="1" u="none">
                    <a:latin typeface="Arial" pitchFamily="34" charset="0"/>
                    <a:cs typeface="Arial" pitchFamily="34" charset="0"/>
                  </a:rPr>
                  <a:t>Subscriber</a:t>
                </a:r>
                <a:r>
                  <a:rPr lang="en-US" sz="1400" b="1" u="none"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US" sz="1400" b="1" u="none">
                    <a:latin typeface="Arial" pitchFamily="34" charset="0"/>
                    <a:cs typeface="Arial" pitchFamily="34" charset="0"/>
                  </a:rPr>
                </a:br>
                <a:endParaRPr lang="en-US" sz="1400" u="none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7" name="Rectangle 27"/>
              <p:cNvSpPr>
                <a:spLocks noChangeArrowheads="1"/>
              </p:cNvSpPr>
              <p:nvPr/>
            </p:nvSpPr>
            <p:spPr bwMode="auto">
              <a:xfrm>
                <a:off x="1056" y="1008"/>
                <a:ext cx="768" cy="288"/>
              </a:xfrm>
              <a:prstGeom prst="rect">
                <a:avLst/>
              </a:prstGeom>
              <a:solidFill>
                <a:srgbClr val="CCFF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 eaLnBrk="1" hangingPunct="1"/>
                <a:endParaRPr lang="en-US" sz="1400" u="none">
                  <a:latin typeface="Arial" pitchFamily="34" charset="0"/>
                  <a:cs typeface="Arial" pitchFamily="34" charset="0"/>
                </a:endParaRPr>
              </a:p>
              <a:p>
                <a:pPr defTabSz="762000" eaLnBrk="1" hangingPunct="1"/>
                <a:r>
                  <a:rPr lang="en-US" sz="1400" u="none">
                    <a:latin typeface="Arial" pitchFamily="34" charset="0"/>
                    <a:cs typeface="Arial" pitchFamily="34" charset="0"/>
                  </a:rPr>
                  <a:t>consume</a:t>
                </a:r>
              </a:p>
              <a:p>
                <a:pPr defTabSz="762000" eaLnBrk="1" hangingPunct="1"/>
                <a:endParaRPr lang="en-US" sz="1400" u="none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042" name="Line 28"/>
            <p:cNvSpPr>
              <a:spLocks noChangeShapeType="1"/>
            </p:cNvSpPr>
            <p:nvPr/>
          </p:nvSpPr>
          <p:spPr bwMode="auto">
            <a:xfrm>
              <a:off x="799" y="2831"/>
              <a:ext cx="108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43" name="Freeform 29"/>
            <p:cNvSpPr>
              <a:spLocks/>
            </p:cNvSpPr>
            <p:nvPr/>
          </p:nvSpPr>
          <p:spPr bwMode="auto">
            <a:xfrm>
              <a:off x="709" y="2915"/>
              <a:ext cx="451" cy="689"/>
            </a:xfrm>
            <a:custGeom>
              <a:avLst/>
              <a:gdLst>
                <a:gd name="T0" fmla="*/ 0 w 480"/>
                <a:gd name="T1" fmla="*/ 0 h 336"/>
                <a:gd name="T2" fmla="*/ 0 w 480"/>
                <a:gd name="T3" fmla="*/ 1241 h 336"/>
                <a:gd name="T4" fmla="*/ 398 w 480"/>
                <a:gd name="T5" fmla="*/ 1241 h 336"/>
                <a:gd name="T6" fmla="*/ 398 w 480"/>
                <a:gd name="T7" fmla="*/ 289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80"/>
                <a:gd name="T13" fmla="*/ 0 h 336"/>
                <a:gd name="T14" fmla="*/ 480 w 480"/>
                <a:gd name="T15" fmla="*/ 336 h 336"/>
                <a:gd name="connsiteX0" fmla="*/ 0 w 10000"/>
                <a:gd name="connsiteY0" fmla="*/ 0 h 10000"/>
                <a:gd name="connsiteX1" fmla="*/ 0 w 10000"/>
                <a:gd name="connsiteY1" fmla="*/ 5036 h 10000"/>
                <a:gd name="connsiteX2" fmla="*/ 10000 w 10000"/>
                <a:gd name="connsiteY2" fmla="*/ 4286 h 10000"/>
                <a:gd name="connsiteX3" fmla="*/ 10000 w 10000"/>
                <a:gd name="connsiteY3" fmla="*/ 10000 h 10000"/>
                <a:gd name="connsiteX0" fmla="*/ 0 w 10000"/>
                <a:gd name="connsiteY0" fmla="*/ 0 h 10000"/>
                <a:gd name="connsiteX1" fmla="*/ 0 w 10000"/>
                <a:gd name="connsiteY1" fmla="*/ 5036 h 10000"/>
                <a:gd name="connsiteX2" fmla="*/ 9848 w 10000"/>
                <a:gd name="connsiteY2" fmla="*/ 5465 h 10000"/>
                <a:gd name="connsiteX3" fmla="*/ 10000 w 10000"/>
                <a:gd name="connsiteY3" fmla="*/ 10000 h 10000"/>
                <a:gd name="connsiteX0" fmla="*/ 0 w 10000"/>
                <a:gd name="connsiteY0" fmla="*/ 0 h 10000"/>
                <a:gd name="connsiteX1" fmla="*/ 152 w 10000"/>
                <a:gd name="connsiteY1" fmla="*/ 5572 h 10000"/>
                <a:gd name="connsiteX2" fmla="*/ 9848 w 10000"/>
                <a:gd name="connsiteY2" fmla="*/ 5465 h 10000"/>
                <a:gd name="connsiteX3" fmla="*/ 10000 w 10000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0" y="0"/>
                  </a:moveTo>
                  <a:cubicBezTo>
                    <a:pt x="51" y="1857"/>
                    <a:pt x="101" y="3715"/>
                    <a:pt x="152" y="5572"/>
                  </a:cubicBezTo>
                  <a:lnTo>
                    <a:pt x="9848" y="5465"/>
                  </a:lnTo>
                  <a:cubicBezTo>
                    <a:pt x="9899" y="6977"/>
                    <a:pt x="9949" y="8488"/>
                    <a:pt x="10000" y="1000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44" name="Freeform 30"/>
            <p:cNvSpPr>
              <a:spLocks/>
            </p:cNvSpPr>
            <p:nvPr/>
          </p:nvSpPr>
          <p:spPr bwMode="auto">
            <a:xfrm>
              <a:off x="1610" y="2915"/>
              <a:ext cx="631" cy="689"/>
            </a:xfrm>
            <a:custGeom>
              <a:avLst/>
              <a:gdLst>
                <a:gd name="T0" fmla="*/ 557 w 672"/>
                <a:gd name="T1" fmla="*/ 0 h 336"/>
                <a:gd name="T2" fmla="*/ 557 w 672"/>
                <a:gd name="T3" fmla="*/ 1241 h 336"/>
                <a:gd name="T4" fmla="*/ 0 w 672"/>
                <a:gd name="T5" fmla="*/ 1241 h 336"/>
                <a:gd name="T6" fmla="*/ 0 w 672"/>
                <a:gd name="T7" fmla="*/ 2897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2"/>
                <a:gd name="T13" fmla="*/ 0 h 336"/>
                <a:gd name="T14" fmla="*/ 672 w 672"/>
                <a:gd name="T15" fmla="*/ 336 h 336"/>
                <a:gd name="connsiteX0" fmla="*/ 10000 w 10000"/>
                <a:gd name="connsiteY0" fmla="*/ 0 h 10000"/>
                <a:gd name="connsiteX1" fmla="*/ 10000 w 10000"/>
                <a:gd name="connsiteY1" fmla="*/ 5465 h 10000"/>
                <a:gd name="connsiteX2" fmla="*/ 0 w 10000"/>
                <a:gd name="connsiteY2" fmla="*/ 4286 h 10000"/>
                <a:gd name="connsiteX3" fmla="*/ 0 w 10000"/>
                <a:gd name="connsiteY3" fmla="*/ 10000 h 10000"/>
                <a:gd name="connsiteX0" fmla="*/ 10000 w 10000"/>
                <a:gd name="connsiteY0" fmla="*/ 0 h 10000"/>
                <a:gd name="connsiteX1" fmla="*/ 10000 w 10000"/>
                <a:gd name="connsiteY1" fmla="*/ 5465 h 10000"/>
                <a:gd name="connsiteX2" fmla="*/ 0 w 10000"/>
                <a:gd name="connsiteY2" fmla="*/ 5465 h 10000"/>
                <a:gd name="connsiteX3" fmla="*/ 0 w 10000"/>
                <a:gd name="connsiteY3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0" h="10000">
                  <a:moveTo>
                    <a:pt x="10000" y="0"/>
                  </a:moveTo>
                  <a:lnTo>
                    <a:pt x="10000" y="5465"/>
                  </a:lnTo>
                  <a:lnTo>
                    <a:pt x="0" y="5465"/>
                  </a:lnTo>
                  <a:lnTo>
                    <a:pt x="0" y="10000"/>
                  </a:lnTo>
                </a:path>
              </a:pathLst>
            </a:cu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arrow" w="med" len="med"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45" name="Text Box 31"/>
            <p:cNvSpPr txBox="1">
              <a:spLocks noChangeArrowheads="1"/>
            </p:cNvSpPr>
            <p:nvPr/>
          </p:nvSpPr>
          <p:spPr bwMode="auto">
            <a:xfrm>
              <a:off x="743" y="3382"/>
              <a:ext cx="430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/>
              <a:r>
                <a:rPr lang="en-US" sz="1400" u="none">
                  <a:latin typeface="Arial" pitchFamily="34" charset="0"/>
                  <a:cs typeface="Arial" pitchFamily="34" charset="0"/>
                </a:rPr>
                <a:t>creates</a:t>
              </a:r>
            </a:p>
          </p:txBody>
        </p:sp>
        <p:sp>
          <p:nvSpPr>
            <p:cNvPr id="42046" name="Text Box 32"/>
            <p:cNvSpPr txBox="1">
              <a:spLocks noChangeArrowheads="1"/>
            </p:cNvSpPr>
            <p:nvPr/>
          </p:nvSpPr>
          <p:spPr bwMode="auto">
            <a:xfrm>
              <a:off x="1595" y="3382"/>
              <a:ext cx="472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/>
              <a:r>
                <a:rPr lang="en-US" sz="1400" u="none">
                  <a:latin typeface="Arial" pitchFamily="34" charset="0"/>
                  <a:cs typeface="Arial" pitchFamily="34" charset="0"/>
                </a:rPr>
                <a:t>receives</a:t>
              </a:r>
            </a:p>
          </p:txBody>
        </p:sp>
        <p:sp>
          <p:nvSpPr>
            <p:cNvPr id="42047" name="AutoShape 33"/>
            <p:cNvSpPr>
              <a:spLocks noChangeArrowheads="1"/>
            </p:cNvSpPr>
            <p:nvPr/>
          </p:nvSpPr>
          <p:spPr bwMode="auto">
            <a:xfrm>
              <a:off x="2375" y="2904"/>
              <a:ext cx="91" cy="139"/>
            </a:xfrm>
            <a:prstGeom prst="flowChartDecisio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48" name="Line 34"/>
            <p:cNvSpPr>
              <a:spLocks noChangeShapeType="1"/>
            </p:cNvSpPr>
            <p:nvPr/>
          </p:nvSpPr>
          <p:spPr bwMode="auto">
            <a:xfrm>
              <a:off x="2421" y="3054"/>
              <a:ext cx="0" cy="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 sz="2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049" name="Rectangle 35"/>
            <p:cNvSpPr>
              <a:spLocks noChangeArrowheads="1"/>
            </p:cNvSpPr>
            <p:nvPr/>
          </p:nvSpPr>
          <p:spPr bwMode="auto">
            <a:xfrm>
              <a:off x="921" y="2348"/>
              <a:ext cx="867" cy="186"/>
            </a:xfrm>
            <a:prstGeom prst="rect">
              <a:avLst/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Event Channel</a:t>
              </a:r>
            </a:p>
          </p:txBody>
        </p:sp>
        <p:sp>
          <p:nvSpPr>
            <p:cNvPr id="42050" name="Rectangle 36"/>
            <p:cNvSpPr>
              <a:spLocks noChangeArrowheads="1"/>
            </p:cNvSpPr>
            <p:nvPr/>
          </p:nvSpPr>
          <p:spPr bwMode="auto">
            <a:xfrm>
              <a:off x="921" y="2534"/>
              <a:ext cx="867" cy="726"/>
            </a:xfrm>
            <a:prstGeom prst="rect">
              <a:avLst/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/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r>
                <a:rPr lang="en-US" sz="1400" u="none" dirty="0" err="1">
                  <a:latin typeface="Arial" pitchFamily="34" charset="0"/>
                  <a:cs typeface="Arial" pitchFamily="34" charset="0"/>
                </a:rPr>
                <a:t>attachPublisher</a:t>
              </a:r>
              <a:r>
                <a:rPr lang="en-US" sz="1400" u="none" dirty="0">
                  <a:latin typeface="Arial" pitchFamily="34" charset="0"/>
                  <a:cs typeface="Arial" pitchFamily="34" charset="0"/>
                </a:rPr>
                <a:t> </a:t>
              </a:r>
            </a:p>
            <a:p>
              <a:pPr defTabSz="762000"/>
              <a:r>
                <a:rPr lang="en-US" sz="1400" u="none" dirty="0" err="1">
                  <a:latin typeface="Arial" pitchFamily="34" charset="0"/>
                  <a:cs typeface="Arial" pitchFamily="34" charset="0"/>
                </a:rPr>
                <a:t>detachPublisher</a:t>
              </a:r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r>
                <a:rPr lang="en-US" sz="1400" u="none" dirty="0" err="1">
                  <a:latin typeface="Arial" pitchFamily="34" charset="0"/>
                  <a:cs typeface="Arial" pitchFamily="34" charset="0"/>
                </a:rPr>
                <a:t>attachSubscriber</a:t>
              </a:r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r>
                <a:rPr lang="en-US" sz="1400" u="none" dirty="0" err="1">
                  <a:latin typeface="Arial" pitchFamily="34" charset="0"/>
                  <a:cs typeface="Arial" pitchFamily="34" charset="0"/>
                </a:rPr>
                <a:t>detachSubscriber</a:t>
              </a:r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r>
                <a:rPr lang="en-US" sz="1400" u="none" dirty="0" err="1">
                  <a:latin typeface="Arial" pitchFamily="34" charset="0"/>
                  <a:cs typeface="Arial" pitchFamily="34" charset="0"/>
                </a:rPr>
                <a:t>pushEvent</a:t>
              </a:r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endParaRPr lang="en-US" sz="1400" u="none" dirty="0">
                <a:latin typeface="Arial" pitchFamily="34" charset="0"/>
                <a:cs typeface="Arial" pitchFamily="34" charset="0"/>
              </a:endParaRPr>
            </a:p>
            <a:p>
              <a:pPr defTabSz="762000"/>
              <a:endParaRPr lang="en-US" sz="1400" u="none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1880" y="3604"/>
              <a:ext cx="721" cy="417"/>
              <a:chOff x="1056" y="720"/>
              <a:chExt cx="768" cy="576"/>
            </a:xfrm>
          </p:grpSpPr>
          <p:sp>
            <p:nvSpPr>
              <p:cNvPr id="42054" name="Rectangle 38"/>
              <p:cNvSpPr>
                <a:spLocks noChangeArrowheads="1"/>
              </p:cNvSpPr>
              <p:nvPr/>
            </p:nvSpPr>
            <p:spPr bwMode="auto">
              <a:xfrm>
                <a:off x="1056" y="720"/>
                <a:ext cx="76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algn="ctr" defTabSz="762000" eaLnBrk="1" hangingPunct="1"/>
                <a:endParaRPr lang="en-US" sz="1400" b="1" u="none">
                  <a:latin typeface="Arial" pitchFamily="34" charset="0"/>
                  <a:cs typeface="Arial" pitchFamily="34" charset="0"/>
                </a:endParaRPr>
              </a:p>
              <a:p>
                <a:pPr algn="ctr" defTabSz="762000" eaLnBrk="1" hangingPunct="1"/>
                <a:r>
                  <a:rPr lang="en-US" sz="1600" b="1" u="none">
                    <a:latin typeface="Arial" pitchFamily="34" charset="0"/>
                    <a:cs typeface="Arial" pitchFamily="34" charset="0"/>
                  </a:rPr>
                  <a:t>Filter</a:t>
                </a:r>
                <a:br>
                  <a:rPr lang="en-US" sz="1600" b="1" u="none">
                    <a:latin typeface="Arial" pitchFamily="34" charset="0"/>
                    <a:cs typeface="Arial" pitchFamily="34" charset="0"/>
                  </a:rPr>
                </a:br>
                <a:endParaRPr lang="en-US" sz="1600" u="none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2055" name="Rectangle 39"/>
              <p:cNvSpPr>
                <a:spLocks noChangeArrowheads="1"/>
              </p:cNvSpPr>
              <p:nvPr/>
            </p:nvSpPr>
            <p:spPr bwMode="auto">
              <a:xfrm>
                <a:off x="1056" y="1008"/>
                <a:ext cx="768" cy="28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2075" tIns="46038" rIns="92075" bIns="46038" anchor="ctr"/>
              <a:lstStyle/>
              <a:p>
                <a:pPr defTabSz="762000" eaLnBrk="1" hangingPunct="1"/>
                <a:endParaRPr lang="en-US" sz="1400" u="none" dirty="0">
                  <a:latin typeface="Arial" pitchFamily="34" charset="0"/>
                  <a:cs typeface="Arial" pitchFamily="34" charset="0"/>
                </a:endParaRPr>
              </a:p>
              <a:p>
                <a:pPr defTabSz="762000" eaLnBrk="1" hangingPunct="1"/>
                <a:r>
                  <a:rPr lang="en-US" sz="1400" u="none" dirty="0" err="1">
                    <a:latin typeface="Arial" pitchFamily="34" charset="0"/>
                    <a:cs typeface="Arial" pitchFamily="34" charset="0"/>
                  </a:rPr>
                  <a:t>filterEvent</a:t>
                </a:r>
                <a:endParaRPr lang="en-US" sz="1400" u="none" dirty="0">
                  <a:latin typeface="Arial" pitchFamily="34" charset="0"/>
                  <a:cs typeface="Arial" pitchFamily="34" charset="0"/>
                </a:endParaRPr>
              </a:p>
              <a:p>
                <a:pPr defTabSz="762000" eaLnBrk="1" hangingPunct="1"/>
                <a:endParaRPr lang="en-US" sz="1400" u="none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2052" name="Rectangle 40"/>
            <p:cNvSpPr>
              <a:spLocks noChangeArrowheads="1"/>
            </p:cNvSpPr>
            <p:nvPr/>
          </p:nvSpPr>
          <p:spPr bwMode="auto">
            <a:xfrm>
              <a:off x="114" y="2698"/>
              <a:ext cx="721" cy="27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>
                  <a:latin typeface="Arial" pitchFamily="34" charset="0"/>
                  <a:cs typeface="Arial" pitchFamily="34" charset="0"/>
                </a:rPr>
                <a:t>Publisher</a:t>
              </a:r>
            </a:p>
          </p:txBody>
        </p:sp>
        <p:sp>
          <p:nvSpPr>
            <p:cNvPr id="42053" name="Rectangle 41"/>
            <p:cNvSpPr>
              <a:spLocks noChangeArrowheads="1"/>
            </p:cNvSpPr>
            <p:nvPr/>
          </p:nvSpPr>
          <p:spPr bwMode="auto">
            <a:xfrm>
              <a:off x="114" y="2976"/>
              <a:ext cx="721" cy="27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400" u="none">
                  <a:latin typeface="Arial" pitchFamily="34" charset="0"/>
                  <a:cs typeface="Arial" pitchFamily="34" charset="0"/>
                </a:rPr>
                <a:t>produce</a:t>
              </a:r>
            </a:p>
          </p:txBody>
        </p:sp>
      </p:grpSp>
      <p:sp>
        <p:nvSpPr>
          <p:cNvPr id="42037" name="Rectangle 42"/>
          <p:cNvSpPr>
            <a:spLocks noChangeArrowheads="1"/>
          </p:cNvSpPr>
          <p:nvPr/>
        </p:nvSpPr>
        <p:spPr bwMode="auto">
          <a:xfrm>
            <a:off x="180975" y="3383184"/>
            <a:ext cx="138271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none" dirty="0"/>
              <a:t>Structure </a:t>
            </a:r>
          </a:p>
        </p:txBody>
      </p: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635538" y="6419650"/>
            <a:ext cx="7642187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en.wikipedia.org/wiki/Publish-</a:t>
            </a:r>
            <a:r>
              <a:rPr lang="en-US" sz="2000" dirty="0" err="1" smtClean="0">
                <a:hlinkClick r:id="rId3"/>
              </a:rPr>
              <a:t>subscribe_pattern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5558828" y="3690482"/>
            <a:ext cx="3296498" cy="193899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i="1" u="none" dirty="0" smtClean="0"/>
              <a:t>Publisher-Subscriber</a:t>
            </a:r>
            <a:r>
              <a:rPr lang="en-US" sz="2000" dirty="0"/>
              <a:t> </a:t>
            </a:r>
            <a:r>
              <a:rPr lang="en-US" sz="2000" u="none" dirty="0" smtClean="0"/>
              <a:t>allows publishers in a distributed system to disseminate events that convey info to subscriber(s) who may be interested in the info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4169173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2" name="Line 45"/>
          <p:cNvSpPr>
            <a:spLocks noChangeShapeType="1"/>
          </p:cNvSpPr>
          <p:nvPr/>
        </p:nvSpPr>
        <p:spPr bwMode="auto">
          <a:xfrm>
            <a:off x="1944599" y="3984085"/>
            <a:ext cx="0" cy="23597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33" name="Line 46"/>
          <p:cNvSpPr>
            <a:spLocks noChangeShapeType="1"/>
          </p:cNvSpPr>
          <p:nvPr/>
        </p:nvSpPr>
        <p:spPr bwMode="auto">
          <a:xfrm>
            <a:off x="519588" y="3978181"/>
            <a:ext cx="0" cy="23597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34" name="Line 47"/>
          <p:cNvSpPr>
            <a:spLocks noChangeShapeType="1"/>
          </p:cNvSpPr>
          <p:nvPr/>
        </p:nvSpPr>
        <p:spPr bwMode="auto">
          <a:xfrm>
            <a:off x="3710524" y="3984085"/>
            <a:ext cx="0" cy="235972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35" name="Line 48"/>
          <p:cNvSpPr>
            <a:spLocks noChangeShapeType="1"/>
          </p:cNvSpPr>
          <p:nvPr/>
        </p:nvSpPr>
        <p:spPr bwMode="auto">
          <a:xfrm>
            <a:off x="4788691" y="4582380"/>
            <a:ext cx="0" cy="17476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06" name="Line 49"/>
          <p:cNvSpPr>
            <a:spLocks noChangeShapeType="1"/>
          </p:cNvSpPr>
          <p:nvPr/>
        </p:nvSpPr>
        <p:spPr bwMode="auto">
          <a:xfrm flipH="1">
            <a:off x="1942606" y="4440143"/>
            <a:ext cx="1733538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07" name="Rectangle 50"/>
          <p:cNvSpPr>
            <a:spLocks noChangeArrowheads="1"/>
          </p:cNvSpPr>
          <p:nvPr/>
        </p:nvSpPr>
        <p:spPr bwMode="auto">
          <a:xfrm>
            <a:off x="1981184" y="4156851"/>
            <a:ext cx="1723323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attachSubscriber</a:t>
            </a:r>
          </a:p>
        </p:txBody>
      </p:sp>
      <p:sp>
        <p:nvSpPr>
          <p:cNvPr id="42008" name="Rectangle 51"/>
          <p:cNvSpPr>
            <a:spLocks noChangeArrowheads="1"/>
          </p:cNvSpPr>
          <p:nvPr/>
        </p:nvSpPr>
        <p:spPr bwMode="auto">
          <a:xfrm>
            <a:off x="557187" y="4356005"/>
            <a:ext cx="1173527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produce</a:t>
            </a:r>
          </a:p>
        </p:txBody>
      </p:sp>
      <p:sp>
        <p:nvSpPr>
          <p:cNvPr id="42009" name="Rectangle 52"/>
          <p:cNvSpPr>
            <a:spLocks noChangeArrowheads="1"/>
          </p:cNvSpPr>
          <p:nvPr/>
        </p:nvSpPr>
        <p:spPr bwMode="auto">
          <a:xfrm>
            <a:off x="663240" y="4695730"/>
            <a:ext cx="1171788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pushEvent</a:t>
            </a:r>
          </a:p>
        </p:txBody>
      </p:sp>
      <p:sp>
        <p:nvSpPr>
          <p:cNvPr id="42010" name="Rectangle 53"/>
          <p:cNvSpPr>
            <a:spLocks noChangeArrowheads="1"/>
          </p:cNvSpPr>
          <p:nvPr/>
        </p:nvSpPr>
        <p:spPr bwMode="auto">
          <a:xfrm>
            <a:off x="962815" y="4956080"/>
            <a:ext cx="705854" cy="193675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1" name="Rectangle 54"/>
          <p:cNvSpPr>
            <a:spLocks noChangeArrowheads="1"/>
          </p:cNvSpPr>
          <p:nvPr/>
        </p:nvSpPr>
        <p:spPr bwMode="auto">
          <a:xfrm>
            <a:off x="1009333" y="4894168"/>
            <a:ext cx="1039657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event</a:t>
            </a:r>
          </a:p>
        </p:txBody>
      </p:sp>
      <p:sp>
        <p:nvSpPr>
          <p:cNvPr id="42012" name="Line 55"/>
          <p:cNvSpPr>
            <a:spLocks noChangeShapeType="1"/>
          </p:cNvSpPr>
          <p:nvPr/>
        </p:nvSpPr>
        <p:spPr bwMode="auto">
          <a:xfrm>
            <a:off x="492693" y="4956080"/>
            <a:ext cx="1371221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3" name="Rectangle 56"/>
          <p:cNvSpPr>
            <a:spLocks noChangeArrowheads="1"/>
          </p:cNvSpPr>
          <p:nvPr/>
        </p:nvSpPr>
        <p:spPr bwMode="auto">
          <a:xfrm>
            <a:off x="2462279" y="5343430"/>
            <a:ext cx="705854" cy="227013"/>
          </a:xfrm>
          <a:prstGeom prst="rect">
            <a:avLst/>
          </a:prstGeom>
          <a:solidFill>
            <a:srgbClr val="EAEAEA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4" name="Rectangle 57"/>
          <p:cNvSpPr>
            <a:spLocks noChangeArrowheads="1"/>
          </p:cNvSpPr>
          <p:nvPr/>
        </p:nvSpPr>
        <p:spPr bwMode="auto">
          <a:xfrm>
            <a:off x="2493233" y="5307390"/>
            <a:ext cx="1041396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event</a:t>
            </a:r>
          </a:p>
        </p:txBody>
      </p:sp>
      <p:sp>
        <p:nvSpPr>
          <p:cNvPr id="42015" name="Line 58"/>
          <p:cNvSpPr>
            <a:spLocks noChangeShapeType="1"/>
          </p:cNvSpPr>
          <p:nvPr/>
        </p:nvSpPr>
        <p:spPr bwMode="auto">
          <a:xfrm flipV="1">
            <a:off x="1944600" y="5343430"/>
            <a:ext cx="1686902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6" name="Rectangle 59"/>
          <p:cNvSpPr>
            <a:spLocks noChangeArrowheads="1"/>
          </p:cNvSpPr>
          <p:nvPr/>
        </p:nvSpPr>
        <p:spPr bwMode="auto">
          <a:xfrm>
            <a:off x="2306486" y="5065618"/>
            <a:ext cx="1171788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pushEvent</a:t>
            </a:r>
          </a:p>
        </p:txBody>
      </p:sp>
      <p:sp>
        <p:nvSpPr>
          <p:cNvPr id="42031" name="Rectangle 64"/>
          <p:cNvSpPr>
            <a:spLocks noChangeArrowheads="1"/>
          </p:cNvSpPr>
          <p:nvPr/>
        </p:nvSpPr>
        <p:spPr bwMode="auto">
          <a:xfrm>
            <a:off x="3747372" y="5469405"/>
            <a:ext cx="1138176" cy="659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consume</a:t>
            </a:r>
          </a:p>
          <a:p>
            <a:pPr eaLnBrk="1" hangingPunct="1">
              <a:spcBef>
                <a:spcPct val="50000"/>
              </a:spcBef>
            </a:pPr>
            <a:endParaRPr lang="de-DE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8" name="Line 65"/>
          <p:cNvSpPr>
            <a:spLocks noChangeShapeType="1"/>
          </p:cNvSpPr>
          <p:nvPr/>
        </p:nvSpPr>
        <p:spPr bwMode="auto">
          <a:xfrm flipV="1">
            <a:off x="3793730" y="5732368"/>
            <a:ext cx="985996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lg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19" name="Line 66"/>
          <p:cNvSpPr>
            <a:spLocks noChangeShapeType="1"/>
          </p:cNvSpPr>
          <p:nvPr/>
        </p:nvSpPr>
        <p:spPr bwMode="auto">
          <a:xfrm flipH="1">
            <a:off x="1944597" y="6249893"/>
            <a:ext cx="1758441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stealth" w="med" len="med"/>
          </a:ln>
        </p:spPr>
        <p:txBody>
          <a:bodyPr wrap="none" anchor="ctr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2020" name="Rectangle 67"/>
          <p:cNvSpPr>
            <a:spLocks noChangeArrowheads="1"/>
          </p:cNvSpPr>
          <p:nvPr/>
        </p:nvSpPr>
        <p:spPr bwMode="auto">
          <a:xfrm>
            <a:off x="1908739" y="5965730"/>
            <a:ext cx="1827875" cy="314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600" u="none" dirty="0">
                <a:latin typeface="Arial" pitchFamily="34" charset="0"/>
                <a:cs typeface="Arial" pitchFamily="34" charset="0"/>
              </a:rPr>
              <a:t>detachSubscriber</a:t>
            </a:r>
          </a:p>
        </p:txBody>
      </p:sp>
      <p:sp>
        <p:nvSpPr>
          <p:cNvPr id="42021" name="Rectangle 68"/>
          <p:cNvSpPr>
            <a:spLocks noChangeArrowheads="1"/>
          </p:cNvSpPr>
          <p:nvPr/>
        </p:nvSpPr>
        <p:spPr bwMode="auto">
          <a:xfrm>
            <a:off x="4259120" y="4527455"/>
            <a:ext cx="859210" cy="314574"/>
          </a:xfrm>
          <a:prstGeom prst="rect">
            <a:avLst/>
          </a:prstGeom>
          <a:solidFill>
            <a:srgbClr val="F2F2F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1" hangingPunct="1"/>
            <a:r>
              <a:rPr lang="de-DE" sz="1600" u="none">
                <a:latin typeface="Arial" pitchFamily="34" charset="0"/>
                <a:cs typeface="Arial" pitchFamily="34" charset="0"/>
              </a:rPr>
              <a:t>: </a:t>
            </a:r>
            <a:r>
              <a:rPr lang="de-DE" sz="1600" b="1">
                <a:latin typeface="Arial" pitchFamily="34" charset="0"/>
                <a:cs typeface="Arial" pitchFamily="34" charset="0"/>
              </a:rPr>
              <a:t>Event</a:t>
            </a:r>
          </a:p>
        </p:txBody>
      </p:sp>
      <p:sp>
        <p:nvSpPr>
          <p:cNvPr id="42022" name="Rectangle 69"/>
          <p:cNvSpPr>
            <a:spLocks noChangeArrowheads="1"/>
          </p:cNvSpPr>
          <p:nvPr/>
        </p:nvSpPr>
        <p:spPr bwMode="auto">
          <a:xfrm>
            <a:off x="3488813" y="3784505"/>
            <a:ext cx="1426355" cy="314574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eaLnBrk="1" hangingPunct="1"/>
            <a:r>
              <a:rPr lang="de-DE" sz="1600" u="none" dirty="0">
                <a:latin typeface="Arial" pitchFamily="34" charset="0"/>
                <a:cs typeface="Arial" pitchFamily="34" charset="0"/>
              </a:rPr>
              <a:t>: </a:t>
            </a:r>
            <a:r>
              <a:rPr lang="de-DE" sz="1600" b="1" dirty="0">
                <a:latin typeface="Arial" pitchFamily="34" charset="0"/>
                <a:cs typeface="Arial" pitchFamily="34" charset="0"/>
              </a:rPr>
              <a:t>Subscriber</a:t>
            </a:r>
          </a:p>
        </p:txBody>
      </p:sp>
      <p:sp>
        <p:nvSpPr>
          <p:cNvPr id="42023" name="Rectangle 70"/>
          <p:cNvSpPr>
            <a:spLocks noChangeArrowheads="1"/>
          </p:cNvSpPr>
          <p:nvPr/>
        </p:nvSpPr>
        <p:spPr bwMode="auto">
          <a:xfrm>
            <a:off x="1560286" y="3784505"/>
            <a:ext cx="1823747" cy="314574"/>
          </a:xfrm>
          <a:prstGeom prst="rect">
            <a:avLst/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eaLnBrk="1" hangingPunct="1"/>
            <a:r>
              <a:rPr lang="de-DE" sz="1600" u="none">
                <a:latin typeface="Arial" pitchFamily="34" charset="0"/>
                <a:cs typeface="Arial" pitchFamily="34" charset="0"/>
              </a:rPr>
              <a:t>: </a:t>
            </a:r>
            <a:r>
              <a:rPr lang="de-DE" sz="1600" b="1">
                <a:latin typeface="Arial" pitchFamily="34" charset="0"/>
                <a:cs typeface="Arial" pitchFamily="34" charset="0"/>
              </a:rPr>
              <a:t>Event Channel</a:t>
            </a:r>
          </a:p>
        </p:txBody>
      </p:sp>
      <p:sp>
        <p:nvSpPr>
          <p:cNvPr id="42024" name="Rectangle 71"/>
          <p:cNvSpPr>
            <a:spLocks noChangeArrowheads="1"/>
          </p:cNvSpPr>
          <p:nvPr/>
        </p:nvSpPr>
        <p:spPr bwMode="auto">
          <a:xfrm>
            <a:off x="28977" y="3784505"/>
            <a:ext cx="1404309" cy="31457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 eaLnBrk="1" hangingPunct="1"/>
            <a:r>
              <a:rPr lang="de-DE" sz="1600" u="none" dirty="0">
                <a:latin typeface="Arial" pitchFamily="34" charset="0"/>
                <a:cs typeface="Arial" pitchFamily="34" charset="0"/>
              </a:rPr>
              <a:t>: </a:t>
            </a:r>
            <a:r>
              <a:rPr lang="de-DE" sz="1600" b="1" dirty="0">
                <a:latin typeface="Arial" pitchFamily="34" charset="0"/>
                <a:cs typeface="Arial" pitchFamily="34" charset="0"/>
              </a:rPr>
              <a:t>Publisher</a:t>
            </a:r>
          </a:p>
        </p:txBody>
      </p:sp>
      <p:sp>
        <p:nvSpPr>
          <p:cNvPr id="42025" name="Line 72"/>
          <p:cNvSpPr>
            <a:spLocks noChangeShapeType="1"/>
          </p:cNvSpPr>
          <p:nvPr/>
        </p:nvSpPr>
        <p:spPr bwMode="auto">
          <a:xfrm>
            <a:off x="568163" y="4622705"/>
            <a:ext cx="367531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stealth" w="med" len="med"/>
          </a:ln>
        </p:spPr>
        <p:txBody>
          <a:bodyPr wrap="none"/>
          <a:lstStyle/>
          <a:p>
            <a:endParaRPr lang="en-US" sz="240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 Box 3"/>
          <p:cNvSpPr txBox="1">
            <a:spLocks noChangeArrowheads="1"/>
          </p:cNvSpPr>
          <p:nvPr/>
        </p:nvSpPr>
        <p:spPr bwMode="auto">
          <a:xfrm>
            <a:off x="5416550" y="1020675"/>
            <a:ext cx="3616325" cy="58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14300" indent="-114300">
              <a:lnSpc>
                <a:spcPct val="90000"/>
              </a:lnSpc>
            </a:pPr>
            <a:endParaRPr lang="en-US" b="1" u="none"/>
          </a:p>
          <a:p>
            <a:pPr marL="114300" indent="-114300">
              <a:lnSpc>
                <a:spcPct val="90000"/>
              </a:lnSpc>
              <a:buFontTx/>
              <a:buChar char="•"/>
            </a:pPr>
            <a:endParaRPr lang="en-US" u="none"/>
          </a:p>
        </p:txBody>
      </p:sp>
      <p:sp>
        <p:nvSpPr>
          <p:cNvPr id="42" name="Rectangle 2"/>
          <p:cNvSpPr>
            <a:spLocks noGrp="1" noChangeArrowheads="1"/>
          </p:cNvSpPr>
          <p:nvPr>
            <p:ph type="title"/>
          </p:nvPr>
        </p:nvSpPr>
        <p:spPr>
          <a:xfrm>
            <a:off x="-63500" y="231400"/>
            <a:ext cx="9096375" cy="914400"/>
          </a:xfrm>
        </p:spPr>
        <p:txBody>
          <a:bodyPr/>
          <a:lstStyle/>
          <a:p>
            <a:r>
              <a:rPr lang="de-DE" sz="3200" dirty="0" smtClean="0"/>
              <a:t>Decoupling Avionics Components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180975" y="3383184"/>
            <a:ext cx="1431802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none" dirty="0" smtClean="0"/>
              <a:t>Dynamics</a:t>
            </a:r>
            <a:endParaRPr lang="en-US" sz="2000" b="1" u="none" dirty="0"/>
          </a:p>
        </p:txBody>
      </p:sp>
      <p:graphicFrame>
        <p:nvGraphicFramePr>
          <p:cNvPr id="38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3867"/>
              </p:ext>
            </p:extLst>
          </p:nvPr>
        </p:nvGraphicFramePr>
        <p:xfrm>
          <a:off x="180975" y="1120688"/>
          <a:ext cx="8801100" cy="2044962"/>
        </p:xfrm>
        <a:graphic>
          <a:graphicData uri="http://schemas.openxmlformats.org/drawingml/2006/table">
            <a:tbl>
              <a:tblPr/>
              <a:tblGrid>
                <a:gridCol w="2765425"/>
                <a:gridCol w="2286000"/>
                <a:gridCol w="3749675"/>
              </a:tblGrid>
              <a:tr h="33701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679202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I/O driven app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Complex dependencies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Real-time constraints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Tightly coupled components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Hard to schedule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Costly to evolve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Publisher-Subscriber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to decouple producers that periodically generate I/O-driven data from consumers that process this data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9" name="Rectangle 4"/>
          <p:cNvSpPr>
            <a:spLocks noChangeArrowheads="1"/>
          </p:cNvSpPr>
          <p:nvPr/>
        </p:nvSpPr>
        <p:spPr bwMode="auto">
          <a:xfrm>
            <a:off x="635538" y="6419650"/>
            <a:ext cx="7642187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Publisher-Subscriber</a:t>
            </a:r>
            <a:r>
              <a:rPr lang="en-US" sz="2000" dirty="0" smtClean="0"/>
              <a:t> pattern is closely related to </a:t>
            </a:r>
            <a:r>
              <a:rPr lang="en-US" sz="2000" i="1" dirty="0" smtClean="0"/>
              <a:t>Observer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5558828" y="3690482"/>
            <a:ext cx="3296498" cy="193899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i="1" u="none" dirty="0" smtClean="0"/>
              <a:t>Publisher-Subscriber</a:t>
            </a:r>
            <a:r>
              <a:rPr lang="en-US" sz="2000" dirty="0"/>
              <a:t> </a:t>
            </a:r>
            <a:r>
              <a:rPr lang="en-US" sz="2000" u="none" dirty="0" smtClean="0"/>
              <a:t>allows publishers in a distributed system to disseminate events that convey info to subscriber(s) who may be interested in the info</a:t>
            </a:r>
            <a:endParaRPr lang="en-US" sz="2000" u="non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30304" y="4513292"/>
            <a:ext cx="151444" cy="5396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869602" y="4897280"/>
            <a:ext cx="151444" cy="5396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3634802" y="5292970"/>
            <a:ext cx="151444" cy="53962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634802" y="4257648"/>
            <a:ext cx="151444" cy="28617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634802" y="6057629"/>
            <a:ext cx="151444" cy="28617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264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0" name="AutoShape 11"/>
          <p:cNvSpPr>
            <a:spLocks noChangeArrowheads="1"/>
          </p:cNvSpPr>
          <p:nvPr/>
        </p:nvSpPr>
        <p:spPr bwMode="auto">
          <a:xfrm>
            <a:off x="4430713" y="1095375"/>
            <a:ext cx="2936875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28" name="AutoShape 138"/>
          <p:cNvSpPr>
            <a:spLocks noChangeArrowheads="1"/>
          </p:cNvSpPr>
          <p:nvPr/>
        </p:nvSpPr>
        <p:spPr bwMode="auto">
          <a:xfrm>
            <a:off x="4672013" y="374173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43029" name="AutoShape 139"/>
          <p:cNvSpPr>
            <a:spLocks noChangeArrowheads="1"/>
          </p:cNvSpPr>
          <p:nvPr/>
        </p:nvSpPr>
        <p:spPr bwMode="auto">
          <a:xfrm>
            <a:off x="5649913" y="3753259"/>
            <a:ext cx="5778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43030" name="AutoShape 140"/>
          <p:cNvSpPr>
            <a:spLocks noChangeArrowheads="1"/>
          </p:cNvSpPr>
          <p:nvPr/>
        </p:nvSpPr>
        <p:spPr bwMode="auto">
          <a:xfrm>
            <a:off x="6475413" y="374173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43031" name="AutoShape 141"/>
          <p:cNvSpPr>
            <a:spLocks noChangeArrowheads="1"/>
          </p:cNvSpPr>
          <p:nvPr/>
        </p:nvSpPr>
        <p:spPr bwMode="auto">
          <a:xfrm>
            <a:off x="4511675" y="1358900"/>
            <a:ext cx="690563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43032" name="AutoShape 142"/>
          <p:cNvSpPr>
            <a:spLocks noChangeArrowheads="1"/>
          </p:cNvSpPr>
          <p:nvPr/>
        </p:nvSpPr>
        <p:spPr bwMode="auto">
          <a:xfrm>
            <a:off x="5208588" y="1782763"/>
            <a:ext cx="658812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43033" name="AutoShape 143"/>
          <p:cNvSpPr>
            <a:spLocks noChangeArrowheads="1"/>
          </p:cNvSpPr>
          <p:nvPr/>
        </p:nvSpPr>
        <p:spPr bwMode="auto">
          <a:xfrm>
            <a:off x="5626100" y="1381534"/>
            <a:ext cx="733425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3034" name="AutoShape 144"/>
          <p:cNvSpPr>
            <a:spLocks noChangeArrowheads="1"/>
          </p:cNvSpPr>
          <p:nvPr/>
        </p:nvSpPr>
        <p:spPr bwMode="auto">
          <a:xfrm>
            <a:off x="6475413" y="16144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43035" name="Rectangle 145"/>
          <p:cNvSpPr>
            <a:spLocks noChangeArrowheads="1"/>
          </p:cNvSpPr>
          <p:nvPr/>
        </p:nvSpPr>
        <p:spPr bwMode="auto">
          <a:xfrm>
            <a:off x="5486400" y="4083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 dirty="0"/>
              <a:t>Publishers</a:t>
            </a:r>
            <a:r>
              <a:rPr lang="en-US" sz="1200" u="none" dirty="0"/>
              <a:t>  </a:t>
            </a:r>
          </a:p>
        </p:txBody>
      </p:sp>
      <p:sp>
        <p:nvSpPr>
          <p:cNvPr id="43036" name="Rectangle 146"/>
          <p:cNvSpPr>
            <a:spLocks noChangeArrowheads="1"/>
          </p:cNvSpPr>
          <p:nvPr/>
        </p:nvSpPr>
        <p:spPr bwMode="auto">
          <a:xfrm>
            <a:off x="5362575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43037" name="Line 147"/>
          <p:cNvSpPr>
            <a:spLocks noChangeShapeType="1"/>
          </p:cNvSpPr>
          <p:nvPr/>
        </p:nvSpPr>
        <p:spPr bwMode="auto">
          <a:xfrm flipV="1">
            <a:off x="5045075" y="316547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148"/>
          <p:cNvSpPr>
            <a:spLocks noChangeShapeType="1"/>
          </p:cNvSpPr>
          <p:nvPr/>
        </p:nvSpPr>
        <p:spPr bwMode="auto">
          <a:xfrm flipH="1" flipV="1">
            <a:off x="5867400" y="3165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9" name="Line 149"/>
          <p:cNvSpPr>
            <a:spLocks noChangeShapeType="1"/>
          </p:cNvSpPr>
          <p:nvPr/>
        </p:nvSpPr>
        <p:spPr bwMode="auto">
          <a:xfrm flipH="1" flipV="1">
            <a:off x="6245225" y="316547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0" name="Rectangle 150"/>
          <p:cNvSpPr>
            <a:spLocks noChangeArrowheads="1"/>
          </p:cNvSpPr>
          <p:nvPr/>
        </p:nvSpPr>
        <p:spPr bwMode="auto">
          <a:xfrm>
            <a:off x="5327650" y="3349625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1" name="Line 151"/>
          <p:cNvSpPr>
            <a:spLocks noChangeShapeType="1"/>
          </p:cNvSpPr>
          <p:nvPr/>
        </p:nvSpPr>
        <p:spPr bwMode="auto">
          <a:xfrm flipH="1" flipV="1">
            <a:off x="4872038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2" name="Line 152"/>
          <p:cNvSpPr>
            <a:spLocks noChangeShapeType="1"/>
          </p:cNvSpPr>
          <p:nvPr/>
        </p:nvSpPr>
        <p:spPr bwMode="auto">
          <a:xfrm flipH="1" flipV="1">
            <a:off x="5829300" y="21272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3" name="Line 153"/>
          <p:cNvSpPr>
            <a:spLocks noChangeShapeType="1"/>
          </p:cNvSpPr>
          <p:nvPr/>
        </p:nvSpPr>
        <p:spPr bwMode="auto">
          <a:xfrm flipV="1">
            <a:off x="6359525" y="2122488"/>
            <a:ext cx="682625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4" name="Rectangle 154"/>
          <p:cNvSpPr>
            <a:spLocks noChangeArrowheads="1"/>
          </p:cNvSpPr>
          <p:nvPr/>
        </p:nvSpPr>
        <p:spPr bwMode="auto">
          <a:xfrm>
            <a:off x="4660900" y="2198688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5" name="Line 155"/>
          <p:cNvSpPr>
            <a:spLocks noChangeShapeType="1"/>
          </p:cNvSpPr>
          <p:nvPr/>
        </p:nvSpPr>
        <p:spPr bwMode="auto">
          <a:xfrm flipV="1">
            <a:off x="6140450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6" name="AutoShape 156"/>
          <p:cNvSpPr>
            <a:spLocks noChangeArrowheads="1"/>
          </p:cNvSpPr>
          <p:nvPr/>
        </p:nvSpPr>
        <p:spPr bwMode="auto">
          <a:xfrm>
            <a:off x="5373688" y="2590800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8" y="1108013"/>
            <a:ext cx="4436121" cy="140038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This pattern decouples </a:t>
            </a:r>
            <a:r>
              <a:rPr lang="en-US" sz="2000" dirty="0"/>
              <a:t>sensor </a:t>
            </a:r>
            <a:r>
              <a:rPr lang="en-US" sz="2000" dirty="0" smtClean="0"/>
              <a:t>event producers from control system event consumers via</a:t>
            </a:r>
            <a:endParaRPr lang="en-US" sz="2000" dirty="0"/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Anonymous </a:t>
            </a:r>
            <a:r>
              <a:rPr lang="en-US" sz="2000" dirty="0" smtClean="0"/>
              <a:t>pub/sub interaction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744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0" name="AutoShape 11"/>
          <p:cNvSpPr>
            <a:spLocks noChangeArrowheads="1"/>
          </p:cNvSpPr>
          <p:nvPr/>
        </p:nvSpPr>
        <p:spPr bwMode="auto">
          <a:xfrm>
            <a:off x="4430713" y="1095375"/>
            <a:ext cx="2936875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28" name="AutoShape 138"/>
          <p:cNvSpPr>
            <a:spLocks noChangeArrowheads="1"/>
          </p:cNvSpPr>
          <p:nvPr/>
        </p:nvSpPr>
        <p:spPr bwMode="auto">
          <a:xfrm>
            <a:off x="4672013" y="374173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43029" name="AutoShape 139"/>
          <p:cNvSpPr>
            <a:spLocks noChangeArrowheads="1"/>
          </p:cNvSpPr>
          <p:nvPr/>
        </p:nvSpPr>
        <p:spPr bwMode="auto">
          <a:xfrm>
            <a:off x="5649913" y="3753259"/>
            <a:ext cx="5778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43030" name="AutoShape 140"/>
          <p:cNvSpPr>
            <a:spLocks noChangeArrowheads="1"/>
          </p:cNvSpPr>
          <p:nvPr/>
        </p:nvSpPr>
        <p:spPr bwMode="auto">
          <a:xfrm>
            <a:off x="6475413" y="374173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43031" name="AutoShape 141"/>
          <p:cNvSpPr>
            <a:spLocks noChangeArrowheads="1"/>
          </p:cNvSpPr>
          <p:nvPr/>
        </p:nvSpPr>
        <p:spPr bwMode="auto">
          <a:xfrm>
            <a:off x="4511675" y="1358900"/>
            <a:ext cx="690563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43032" name="AutoShape 142"/>
          <p:cNvSpPr>
            <a:spLocks noChangeArrowheads="1"/>
          </p:cNvSpPr>
          <p:nvPr/>
        </p:nvSpPr>
        <p:spPr bwMode="auto">
          <a:xfrm>
            <a:off x="5208588" y="1782763"/>
            <a:ext cx="658812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43033" name="AutoShape 143"/>
          <p:cNvSpPr>
            <a:spLocks noChangeArrowheads="1"/>
          </p:cNvSpPr>
          <p:nvPr/>
        </p:nvSpPr>
        <p:spPr bwMode="auto">
          <a:xfrm>
            <a:off x="5626100" y="1381534"/>
            <a:ext cx="733425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3034" name="AutoShape 144"/>
          <p:cNvSpPr>
            <a:spLocks noChangeArrowheads="1"/>
          </p:cNvSpPr>
          <p:nvPr/>
        </p:nvSpPr>
        <p:spPr bwMode="auto">
          <a:xfrm>
            <a:off x="6475413" y="16144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43035" name="Rectangle 145"/>
          <p:cNvSpPr>
            <a:spLocks noChangeArrowheads="1"/>
          </p:cNvSpPr>
          <p:nvPr/>
        </p:nvSpPr>
        <p:spPr bwMode="auto">
          <a:xfrm>
            <a:off x="5486400" y="4083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 dirty="0"/>
              <a:t>Publishers</a:t>
            </a:r>
            <a:r>
              <a:rPr lang="en-US" sz="1200" u="none" dirty="0"/>
              <a:t>  </a:t>
            </a:r>
          </a:p>
        </p:txBody>
      </p:sp>
      <p:sp>
        <p:nvSpPr>
          <p:cNvPr id="43036" name="Rectangle 146"/>
          <p:cNvSpPr>
            <a:spLocks noChangeArrowheads="1"/>
          </p:cNvSpPr>
          <p:nvPr/>
        </p:nvSpPr>
        <p:spPr bwMode="auto">
          <a:xfrm>
            <a:off x="5362575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43037" name="Line 147"/>
          <p:cNvSpPr>
            <a:spLocks noChangeShapeType="1"/>
          </p:cNvSpPr>
          <p:nvPr/>
        </p:nvSpPr>
        <p:spPr bwMode="auto">
          <a:xfrm flipV="1">
            <a:off x="5045075" y="316547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148"/>
          <p:cNvSpPr>
            <a:spLocks noChangeShapeType="1"/>
          </p:cNvSpPr>
          <p:nvPr/>
        </p:nvSpPr>
        <p:spPr bwMode="auto">
          <a:xfrm flipH="1" flipV="1">
            <a:off x="5867400" y="3165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9" name="Line 149"/>
          <p:cNvSpPr>
            <a:spLocks noChangeShapeType="1"/>
          </p:cNvSpPr>
          <p:nvPr/>
        </p:nvSpPr>
        <p:spPr bwMode="auto">
          <a:xfrm flipH="1" flipV="1">
            <a:off x="6245225" y="316547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0" name="Rectangle 150"/>
          <p:cNvSpPr>
            <a:spLocks noChangeArrowheads="1"/>
          </p:cNvSpPr>
          <p:nvPr/>
        </p:nvSpPr>
        <p:spPr bwMode="auto">
          <a:xfrm>
            <a:off x="5327650" y="3349625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1" name="Line 151"/>
          <p:cNvSpPr>
            <a:spLocks noChangeShapeType="1"/>
          </p:cNvSpPr>
          <p:nvPr/>
        </p:nvSpPr>
        <p:spPr bwMode="auto">
          <a:xfrm flipH="1" flipV="1">
            <a:off x="4872038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2" name="Line 152"/>
          <p:cNvSpPr>
            <a:spLocks noChangeShapeType="1"/>
          </p:cNvSpPr>
          <p:nvPr/>
        </p:nvSpPr>
        <p:spPr bwMode="auto">
          <a:xfrm flipH="1" flipV="1">
            <a:off x="5829300" y="21272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3" name="Line 153"/>
          <p:cNvSpPr>
            <a:spLocks noChangeShapeType="1"/>
          </p:cNvSpPr>
          <p:nvPr/>
        </p:nvSpPr>
        <p:spPr bwMode="auto">
          <a:xfrm flipV="1">
            <a:off x="6359525" y="2122488"/>
            <a:ext cx="682625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4" name="Rectangle 154"/>
          <p:cNvSpPr>
            <a:spLocks noChangeArrowheads="1"/>
          </p:cNvSpPr>
          <p:nvPr/>
        </p:nvSpPr>
        <p:spPr bwMode="auto">
          <a:xfrm>
            <a:off x="4660900" y="2198688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5" name="Line 155"/>
          <p:cNvSpPr>
            <a:spLocks noChangeShapeType="1"/>
          </p:cNvSpPr>
          <p:nvPr/>
        </p:nvSpPr>
        <p:spPr bwMode="auto">
          <a:xfrm flipV="1">
            <a:off x="6140450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6" name="AutoShape 156"/>
          <p:cNvSpPr>
            <a:spLocks noChangeArrowheads="1"/>
          </p:cNvSpPr>
          <p:nvPr/>
        </p:nvSpPr>
        <p:spPr bwMode="auto">
          <a:xfrm>
            <a:off x="5373688" y="2590800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8" y="1108013"/>
            <a:ext cx="4436121" cy="216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This pattern decouples </a:t>
            </a:r>
            <a:r>
              <a:rPr lang="en-US" sz="2000" dirty="0"/>
              <a:t>sensor </a:t>
            </a:r>
            <a:r>
              <a:rPr lang="en-US" sz="2000" dirty="0" smtClean="0"/>
              <a:t>event producers from control system event consumers via</a:t>
            </a:r>
            <a:endParaRPr lang="en-US" sz="2000" dirty="0"/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Anonymous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pub/sub interaction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Group communication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Asynchrony</a:t>
            </a:r>
          </a:p>
        </p:txBody>
      </p:sp>
    </p:spTree>
    <p:extLst>
      <p:ext uri="{BB962C8B-B14F-4D97-AF65-F5344CB8AC3E}">
        <p14:creationId xmlns:p14="http://schemas.microsoft.com/office/powerpoint/2010/main" val="3684076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0" name="AutoShape 11"/>
          <p:cNvSpPr>
            <a:spLocks noChangeArrowheads="1"/>
          </p:cNvSpPr>
          <p:nvPr/>
        </p:nvSpPr>
        <p:spPr bwMode="auto">
          <a:xfrm>
            <a:off x="4430713" y="1095375"/>
            <a:ext cx="2936875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28" name="AutoShape 138"/>
          <p:cNvSpPr>
            <a:spLocks noChangeArrowheads="1"/>
          </p:cNvSpPr>
          <p:nvPr/>
        </p:nvSpPr>
        <p:spPr bwMode="auto">
          <a:xfrm>
            <a:off x="4672013" y="374173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43029" name="AutoShape 139"/>
          <p:cNvSpPr>
            <a:spLocks noChangeArrowheads="1"/>
          </p:cNvSpPr>
          <p:nvPr/>
        </p:nvSpPr>
        <p:spPr bwMode="auto">
          <a:xfrm>
            <a:off x="5649913" y="3753259"/>
            <a:ext cx="5778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43030" name="AutoShape 140"/>
          <p:cNvSpPr>
            <a:spLocks noChangeArrowheads="1"/>
          </p:cNvSpPr>
          <p:nvPr/>
        </p:nvSpPr>
        <p:spPr bwMode="auto">
          <a:xfrm>
            <a:off x="6475413" y="374173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43031" name="AutoShape 141"/>
          <p:cNvSpPr>
            <a:spLocks noChangeArrowheads="1"/>
          </p:cNvSpPr>
          <p:nvPr/>
        </p:nvSpPr>
        <p:spPr bwMode="auto">
          <a:xfrm>
            <a:off x="4511675" y="1358900"/>
            <a:ext cx="690563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43032" name="AutoShape 142"/>
          <p:cNvSpPr>
            <a:spLocks noChangeArrowheads="1"/>
          </p:cNvSpPr>
          <p:nvPr/>
        </p:nvSpPr>
        <p:spPr bwMode="auto">
          <a:xfrm>
            <a:off x="5208588" y="1782763"/>
            <a:ext cx="658812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43033" name="AutoShape 143"/>
          <p:cNvSpPr>
            <a:spLocks noChangeArrowheads="1"/>
          </p:cNvSpPr>
          <p:nvPr/>
        </p:nvSpPr>
        <p:spPr bwMode="auto">
          <a:xfrm>
            <a:off x="5626100" y="1381534"/>
            <a:ext cx="733425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3034" name="AutoShape 144"/>
          <p:cNvSpPr>
            <a:spLocks noChangeArrowheads="1"/>
          </p:cNvSpPr>
          <p:nvPr/>
        </p:nvSpPr>
        <p:spPr bwMode="auto">
          <a:xfrm>
            <a:off x="6475413" y="16144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43035" name="Rectangle 145"/>
          <p:cNvSpPr>
            <a:spLocks noChangeArrowheads="1"/>
          </p:cNvSpPr>
          <p:nvPr/>
        </p:nvSpPr>
        <p:spPr bwMode="auto">
          <a:xfrm>
            <a:off x="5486400" y="4083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 dirty="0"/>
              <a:t>Publishers</a:t>
            </a:r>
            <a:r>
              <a:rPr lang="en-US" sz="1200" u="none" dirty="0"/>
              <a:t>  </a:t>
            </a:r>
          </a:p>
        </p:txBody>
      </p:sp>
      <p:sp>
        <p:nvSpPr>
          <p:cNvPr id="43036" name="Rectangle 146"/>
          <p:cNvSpPr>
            <a:spLocks noChangeArrowheads="1"/>
          </p:cNvSpPr>
          <p:nvPr/>
        </p:nvSpPr>
        <p:spPr bwMode="auto">
          <a:xfrm>
            <a:off x="5362575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43037" name="Line 147"/>
          <p:cNvSpPr>
            <a:spLocks noChangeShapeType="1"/>
          </p:cNvSpPr>
          <p:nvPr/>
        </p:nvSpPr>
        <p:spPr bwMode="auto">
          <a:xfrm flipV="1">
            <a:off x="5045075" y="316547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148"/>
          <p:cNvSpPr>
            <a:spLocks noChangeShapeType="1"/>
          </p:cNvSpPr>
          <p:nvPr/>
        </p:nvSpPr>
        <p:spPr bwMode="auto">
          <a:xfrm flipH="1" flipV="1">
            <a:off x="5867400" y="3165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9" name="Line 149"/>
          <p:cNvSpPr>
            <a:spLocks noChangeShapeType="1"/>
          </p:cNvSpPr>
          <p:nvPr/>
        </p:nvSpPr>
        <p:spPr bwMode="auto">
          <a:xfrm flipH="1" flipV="1">
            <a:off x="6245225" y="316547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0" name="Rectangle 150"/>
          <p:cNvSpPr>
            <a:spLocks noChangeArrowheads="1"/>
          </p:cNvSpPr>
          <p:nvPr/>
        </p:nvSpPr>
        <p:spPr bwMode="auto">
          <a:xfrm>
            <a:off x="5327650" y="3349625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1" name="Line 151"/>
          <p:cNvSpPr>
            <a:spLocks noChangeShapeType="1"/>
          </p:cNvSpPr>
          <p:nvPr/>
        </p:nvSpPr>
        <p:spPr bwMode="auto">
          <a:xfrm flipH="1" flipV="1">
            <a:off x="4872038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2" name="Line 152"/>
          <p:cNvSpPr>
            <a:spLocks noChangeShapeType="1"/>
          </p:cNvSpPr>
          <p:nvPr/>
        </p:nvSpPr>
        <p:spPr bwMode="auto">
          <a:xfrm flipH="1" flipV="1">
            <a:off x="5829300" y="21272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3" name="Line 153"/>
          <p:cNvSpPr>
            <a:spLocks noChangeShapeType="1"/>
          </p:cNvSpPr>
          <p:nvPr/>
        </p:nvSpPr>
        <p:spPr bwMode="auto">
          <a:xfrm flipV="1">
            <a:off x="6359525" y="2122488"/>
            <a:ext cx="682625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4" name="Rectangle 154"/>
          <p:cNvSpPr>
            <a:spLocks noChangeArrowheads="1"/>
          </p:cNvSpPr>
          <p:nvPr/>
        </p:nvSpPr>
        <p:spPr bwMode="auto">
          <a:xfrm>
            <a:off x="4660900" y="2198688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 dirty="0">
                <a:latin typeface="Courier New" pitchFamily="49" charset="0"/>
              </a:rPr>
              <a:t>push(event)  </a:t>
            </a:r>
          </a:p>
        </p:txBody>
      </p:sp>
      <p:sp>
        <p:nvSpPr>
          <p:cNvPr id="43045" name="Line 155"/>
          <p:cNvSpPr>
            <a:spLocks noChangeShapeType="1"/>
          </p:cNvSpPr>
          <p:nvPr/>
        </p:nvSpPr>
        <p:spPr bwMode="auto">
          <a:xfrm flipV="1">
            <a:off x="6140450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6" name="AutoShape 156"/>
          <p:cNvSpPr>
            <a:spLocks noChangeArrowheads="1"/>
          </p:cNvSpPr>
          <p:nvPr/>
        </p:nvSpPr>
        <p:spPr bwMode="auto">
          <a:xfrm>
            <a:off x="5373688" y="2590800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8" y="1108013"/>
            <a:ext cx="4436121" cy="216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This pattern decouples </a:t>
            </a:r>
            <a:r>
              <a:rPr lang="en-US" sz="2000" dirty="0"/>
              <a:t>sensor </a:t>
            </a:r>
            <a:r>
              <a:rPr lang="en-US" sz="2000" dirty="0" smtClean="0"/>
              <a:t>event producers from control system event consumers via</a:t>
            </a:r>
            <a:endParaRPr lang="en-US" sz="2000" dirty="0"/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Anonymous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pub/sub interaction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Group communication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Asynchrony</a:t>
            </a:r>
          </a:p>
        </p:txBody>
      </p:sp>
    </p:spTree>
    <p:extLst>
      <p:ext uri="{BB962C8B-B14F-4D97-AF65-F5344CB8AC3E}">
        <p14:creationId xmlns:p14="http://schemas.microsoft.com/office/powerpoint/2010/main" val="2581331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0" name="AutoShape 11"/>
          <p:cNvSpPr>
            <a:spLocks noChangeArrowheads="1"/>
          </p:cNvSpPr>
          <p:nvPr/>
        </p:nvSpPr>
        <p:spPr bwMode="auto">
          <a:xfrm>
            <a:off x="4430713" y="1095375"/>
            <a:ext cx="2936875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28" name="AutoShape 138"/>
          <p:cNvSpPr>
            <a:spLocks noChangeArrowheads="1"/>
          </p:cNvSpPr>
          <p:nvPr/>
        </p:nvSpPr>
        <p:spPr bwMode="auto">
          <a:xfrm>
            <a:off x="4672013" y="374173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43029" name="AutoShape 139"/>
          <p:cNvSpPr>
            <a:spLocks noChangeArrowheads="1"/>
          </p:cNvSpPr>
          <p:nvPr/>
        </p:nvSpPr>
        <p:spPr bwMode="auto">
          <a:xfrm>
            <a:off x="5649913" y="3753259"/>
            <a:ext cx="5778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43030" name="AutoShape 140"/>
          <p:cNvSpPr>
            <a:spLocks noChangeArrowheads="1"/>
          </p:cNvSpPr>
          <p:nvPr/>
        </p:nvSpPr>
        <p:spPr bwMode="auto">
          <a:xfrm>
            <a:off x="6475413" y="374173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43031" name="AutoShape 141"/>
          <p:cNvSpPr>
            <a:spLocks noChangeArrowheads="1"/>
          </p:cNvSpPr>
          <p:nvPr/>
        </p:nvSpPr>
        <p:spPr bwMode="auto">
          <a:xfrm>
            <a:off x="4511675" y="1358900"/>
            <a:ext cx="690563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43032" name="AutoShape 142"/>
          <p:cNvSpPr>
            <a:spLocks noChangeArrowheads="1"/>
          </p:cNvSpPr>
          <p:nvPr/>
        </p:nvSpPr>
        <p:spPr bwMode="auto">
          <a:xfrm>
            <a:off x="5208588" y="1782763"/>
            <a:ext cx="658812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43033" name="AutoShape 143"/>
          <p:cNvSpPr>
            <a:spLocks noChangeArrowheads="1"/>
          </p:cNvSpPr>
          <p:nvPr/>
        </p:nvSpPr>
        <p:spPr bwMode="auto">
          <a:xfrm>
            <a:off x="5626100" y="1381534"/>
            <a:ext cx="733425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43034" name="AutoShape 144"/>
          <p:cNvSpPr>
            <a:spLocks noChangeArrowheads="1"/>
          </p:cNvSpPr>
          <p:nvPr/>
        </p:nvSpPr>
        <p:spPr bwMode="auto">
          <a:xfrm>
            <a:off x="6475413" y="16144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43035" name="Rectangle 145"/>
          <p:cNvSpPr>
            <a:spLocks noChangeArrowheads="1"/>
          </p:cNvSpPr>
          <p:nvPr/>
        </p:nvSpPr>
        <p:spPr bwMode="auto">
          <a:xfrm>
            <a:off x="5486400" y="4083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 dirty="0"/>
              <a:t>Publishers</a:t>
            </a:r>
            <a:r>
              <a:rPr lang="en-US" sz="1200" u="none" dirty="0"/>
              <a:t>  </a:t>
            </a:r>
          </a:p>
        </p:txBody>
      </p:sp>
      <p:sp>
        <p:nvSpPr>
          <p:cNvPr id="43036" name="Rectangle 146"/>
          <p:cNvSpPr>
            <a:spLocks noChangeArrowheads="1"/>
          </p:cNvSpPr>
          <p:nvPr/>
        </p:nvSpPr>
        <p:spPr bwMode="auto">
          <a:xfrm>
            <a:off x="5362575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43037" name="Line 147"/>
          <p:cNvSpPr>
            <a:spLocks noChangeShapeType="1"/>
          </p:cNvSpPr>
          <p:nvPr/>
        </p:nvSpPr>
        <p:spPr bwMode="auto">
          <a:xfrm flipV="1">
            <a:off x="5045075" y="316547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8" name="Line 148"/>
          <p:cNvSpPr>
            <a:spLocks noChangeShapeType="1"/>
          </p:cNvSpPr>
          <p:nvPr/>
        </p:nvSpPr>
        <p:spPr bwMode="auto">
          <a:xfrm flipH="1" flipV="1">
            <a:off x="5867400" y="316547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39" name="Line 149"/>
          <p:cNvSpPr>
            <a:spLocks noChangeShapeType="1"/>
          </p:cNvSpPr>
          <p:nvPr/>
        </p:nvSpPr>
        <p:spPr bwMode="auto">
          <a:xfrm flipH="1" flipV="1">
            <a:off x="6245225" y="316547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0" name="Rectangle 150"/>
          <p:cNvSpPr>
            <a:spLocks noChangeArrowheads="1"/>
          </p:cNvSpPr>
          <p:nvPr/>
        </p:nvSpPr>
        <p:spPr bwMode="auto">
          <a:xfrm>
            <a:off x="5327650" y="3349625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43041" name="Line 151"/>
          <p:cNvSpPr>
            <a:spLocks noChangeShapeType="1"/>
          </p:cNvSpPr>
          <p:nvPr/>
        </p:nvSpPr>
        <p:spPr bwMode="auto">
          <a:xfrm flipH="1" flipV="1">
            <a:off x="4872038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2" name="Line 152"/>
          <p:cNvSpPr>
            <a:spLocks noChangeShapeType="1"/>
          </p:cNvSpPr>
          <p:nvPr/>
        </p:nvSpPr>
        <p:spPr bwMode="auto">
          <a:xfrm flipH="1" flipV="1">
            <a:off x="5829300" y="21272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3" name="Line 153"/>
          <p:cNvSpPr>
            <a:spLocks noChangeShapeType="1"/>
          </p:cNvSpPr>
          <p:nvPr/>
        </p:nvSpPr>
        <p:spPr bwMode="auto">
          <a:xfrm flipV="1">
            <a:off x="6359525" y="2122488"/>
            <a:ext cx="682625" cy="585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4" name="Rectangle 154"/>
          <p:cNvSpPr>
            <a:spLocks noChangeArrowheads="1"/>
          </p:cNvSpPr>
          <p:nvPr/>
        </p:nvSpPr>
        <p:spPr bwMode="auto">
          <a:xfrm>
            <a:off x="4660900" y="2198688"/>
            <a:ext cx="1566863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43045" name="Line 155"/>
          <p:cNvSpPr>
            <a:spLocks noChangeShapeType="1"/>
          </p:cNvSpPr>
          <p:nvPr/>
        </p:nvSpPr>
        <p:spPr bwMode="auto">
          <a:xfrm flipV="1">
            <a:off x="6140450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3046" name="AutoShape 156"/>
          <p:cNvSpPr>
            <a:spLocks noChangeArrowheads="1"/>
          </p:cNvSpPr>
          <p:nvPr/>
        </p:nvSpPr>
        <p:spPr bwMode="auto">
          <a:xfrm>
            <a:off x="5373688" y="2590800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7" y="1108013"/>
            <a:ext cx="4239600" cy="216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pattern decouples sensor event producers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control system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event consumers via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Anonymous pub/sub interaction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Group communication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Asynchrony</a:t>
            </a:r>
          </a:p>
        </p:txBody>
      </p:sp>
      <p:sp>
        <p:nvSpPr>
          <p:cNvPr id="45" name="Text Box 158"/>
          <p:cNvSpPr txBox="1">
            <a:spLocks noChangeArrowheads="1"/>
          </p:cNvSpPr>
          <p:nvPr/>
        </p:nvSpPr>
        <p:spPr bwMode="auto">
          <a:xfrm>
            <a:off x="-5407" y="3276398"/>
            <a:ext cx="5349875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Key implementation considerations: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Event notification model</a:t>
            </a:r>
          </a:p>
          <a:p>
            <a:pPr marL="684213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e.g., push/pull control/data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8643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7" y="1108013"/>
            <a:ext cx="4239600" cy="216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pattern decouples sensor event producers from control system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event consumers via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Anonymous pub/sub interaction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Group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communication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Asynchrony</a:t>
            </a:r>
          </a:p>
        </p:txBody>
      </p:sp>
      <p:sp>
        <p:nvSpPr>
          <p:cNvPr id="45" name="Text Box 158"/>
          <p:cNvSpPr txBox="1">
            <a:spLocks noChangeArrowheads="1"/>
          </p:cNvSpPr>
          <p:nvPr/>
        </p:nvSpPr>
        <p:spPr bwMode="auto">
          <a:xfrm>
            <a:off x="-5407" y="3276398"/>
            <a:ext cx="5349875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Key implementation considerations: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Event notification model</a:t>
            </a:r>
          </a:p>
          <a:p>
            <a:pPr marL="690563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push/pull control/data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Scheduling &amp; synchronization strategies</a:t>
            </a:r>
          </a:p>
          <a:p>
            <a:pPr marL="687388" lvl="1" indent="-225425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e.g., priority-based dispatching </a:t>
            </a:r>
            <a:r>
              <a:rPr lang="en-US" sz="2000" dirty="0" smtClean="0"/>
              <a:t>vs. </a:t>
            </a:r>
            <a:br>
              <a:rPr lang="en-US" sz="2000" dirty="0" smtClean="0"/>
            </a:br>
            <a:r>
              <a:rPr lang="en-US" sz="2000" dirty="0" smtClean="0"/>
              <a:t>first-in/first-out (FIFO) dispatching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4430713" y="1095375"/>
            <a:ext cx="2936875" cy="3262313"/>
            <a:chOff x="4430713" y="1095375"/>
            <a:chExt cx="2936875" cy="3262313"/>
          </a:xfrm>
        </p:grpSpPr>
        <p:sp>
          <p:nvSpPr>
            <p:cNvPr id="43020" name="AutoShape 11"/>
            <p:cNvSpPr>
              <a:spLocks noChangeArrowheads="1"/>
            </p:cNvSpPr>
            <p:nvPr/>
          </p:nvSpPr>
          <p:spPr bwMode="auto">
            <a:xfrm>
              <a:off x="4430713" y="1095375"/>
              <a:ext cx="2936875" cy="32623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43028" name="AutoShape 138"/>
            <p:cNvSpPr>
              <a:spLocks noChangeArrowheads="1"/>
            </p:cNvSpPr>
            <p:nvPr/>
          </p:nvSpPr>
          <p:spPr bwMode="auto">
            <a:xfrm>
              <a:off x="4672013" y="3741738"/>
              <a:ext cx="612775" cy="3397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GPS</a:t>
              </a:r>
            </a:p>
          </p:txBody>
        </p:sp>
        <p:sp>
          <p:nvSpPr>
            <p:cNvPr id="43029" name="AutoShape 139"/>
            <p:cNvSpPr>
              <a:spLocks noChangeArrowheads="1"/>
            </p:cNvSpPr>
            <p:nvPr/>
          </p:nvSpPr>
          <p:spPr bwMode="auto">
            <a:xfrm>
              <a:off x="5649913" y="3753259"/>
              <a:ext cx="577850" cy="31668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u="none" dirty="0"/>
                <a:t>IFF</a:t>
              </a:r>
            </a:p>
          </p:txBody>
        </p:sp>
        <p:sp>
          <p:nvSpPr>
            <p:cNvPr id="43030" name="AutoShape 140"/>
            <p:cNvSpPr>
              <a:spLocks noChangeArrowheads="1"/>
            </p:cNvSpPr>
            <p:nvPr/>
          </p:nvSpPr>
          <p:spPr bwMode="auto">
            <a:xfrm>
              <a:off x="6475413" y="3741738"/>
              <a:ext cx="733425" cy="3397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 dirty="0"/>
                <a:t>FLIR</a:t>
              </a:r>
            </a:p>
          </p:txBody>
        </p:sp>
        <p:sp>
          <p:nvSpPr>
            <p:cNvPr id="43031" name="AutoShape 141"/>
            <p:cNvSpPr>
              <a:spLocks noChangeArrowheads="1"/>
            </p:cNvSpPr>
            <p:nvPr/>
          </p:nvSpPr>
          <p:spPr bwMode="auto">
            <a:xfrm>
              <a:off x="4511675" y="1358900"/>
              <a:ext cx="690563" cy="339725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HUD</a:t>
              </a:r>
            </a:p>
          </p:txBody>
        </p:sp>
        <p:sp>
          <p:nvSpPr>
            <p:cNvPr id="43032" name="AutoShape 142"/>
            <p:cNvSpPr>
              <a:spLocks noChangeArrowheads="1"/>
            </p:cNvSpPr>
            <p:nvPr/>
          </p:nvSpPr>
          <p:spPr bwMode="auto">
            <a:xfrm>
              <a:off x="5208588" y="1782763"/>
              <a:ext cx="658812" cy="339725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Nav</a:t>
              </a:r>
            </a:p>
          </p:txBody>
        </p:sp>
        <p:sp>
          <p:nvSpPr>
            <p:cNvPr id="43033" name="AutoShape 143"/>
            <p:cNvSpPr>
              <a:spLocks noChangeArrowheads="1"/>
            </p:cNvSpPr>
            <p:nvPr/>
          </p:nvSpPr>
          <p:spPr bwMode="auto">
            <a:xfrm>
              <a:off x="5626100" y="1381534"/>
              <a:ext cx="733425" cy="316682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 dirty="0" smtClean="0"/>
                <a:t>…</a:t>
              </a:r>
              <a:endParaRPr lang="en-US" sz="1400" b="1" u="none" dirty="0"/>
            </a:p>
          </p:txBody>
        </p:sp>
        <p:sp>
          <p:nvSpPr>
            <p:cNvPr id="43034" name="AutoShape 144"/>
            <p:cNvSpPr>
              <a:spLocks noChangeArrowheads="1"/>
            </p:cNvSpPr>
            <p:nvPr/>
          </p:nvSpPr>
          <p:spPr bwMode="auto">
            <a:xfrm>
              <a:off x="6475413" y="1614488"/>
              <a:ext cx="812800" cy="50800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u="none"/>
                <a:t>Air Frame</a:t>
              </a:r>
            </a:p>
          </p:txBody>
        </p:sp>
        <p:sp>
          <p:nvSpPr>
            <p:cNvPr id="43035" name="Rectangle 145"/>
            <p:cNvSpPr>
              <a:spLocks noChangeArrowheads="1"/>
            </p:cNvSpPr>
            <p:nvPr/>
          </p:nvSpPr>
          <p:spPr bwMode="auto">
            <a:xfrm>
              <a:off x="5486400" y="4083050"/>
              <a:ext cx="104933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none" dirty="0"/>
                <a:t>Publishers</a:t>
              </a:r>
              <a:r>
                <a:rPr lang="en-US" sz="1200" u="none" dirty="0"/>
                <a:t>  </a:t>
              </a:r>
            </a:p>
          </p:txBody>
        </p:sp>
        <p:sp>
          <p:nvSpPr>
            <p:cNvPr id="43036" name="Rectangle 146"/>
            <p:cNvSpPr>
              <a:spLocks noChangeArrowheads="1"/>
            </p:cNvSpPr>
            <p:nvPr/>
          </p:nvSpPr>
          <p:spPr bwMode="auto">
            <a:xfrm>
              <a:off x="5362575" y="1096963"/>
              <a:ext cx="1149350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none"/>
                <a:t>Subscribers</a:t>
              </a:r>
              <a:r>
                <a:rPr lang="en-US" sz="1200" u="none"/>
                <a:t>  </a:t>
              </a:r>
            </a:p>
          </p:txBody>
        </p:sp>
        <p:sp>
          <p:nvSpPr>
            <p:cNvPr id="43037" name="Line 147"/>
            <p:cNvSpPr>
              <a:spLocks noChangeShapeType="1"/>
            </p:cNvSpPr>
            <p:nvPr/>
          </p:nvSpPr>
          <p:spPr bwMode="auto">
            <a:xfrm flipV="1">
              <a:off x="5045075" y="3165475"/>
              <a:ext cx="4921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38" name="Line 148"/>
            <p:cNvSpPr>
              <a:spLocks noChangeShapeType="1"/>
            </p:cNvSpPr>
            <p:nvPr/>
          </p:nvSpPr>
          <p:spPr bwMode="auto">
            <a:xfrm flipH="1" flipV="1">
              <a:off x="5867400" y="3165475"/>
              <a:ext cx="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39" name="Line 149"/>
            <p:cNvSpPr>
              <a:spLocks noChangeShapeType="1"/>
            </p:cNvSpPr>
            <p:nvPr/>
          </p:nvSpPr>
          <p:spPr bwMode="auto">
            <a:xfrm flipH="1" flipV="1">
              <a:off x="6245225" y="3165475"/>
              <a:ext cx="44450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0" name="Rectangle 150"/>
            <p:cNvSpPr>
              <a:spLocks noChangeArrowheads="1"/>
            </p:cNvSpPr>
            <p:nvPr/>
          </p:nvSpPr>
          <p:spPr bwMode="auto">
            <a:xfrm>
              <a:off x="5327650" y="3349625"/>
              <a:ext cx="1566863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none">
                  <a:latin typeface="Courier New" pitchFamily="49" charset="0"/>
                </a:rPr>
                <a:t>push(event)  </a:t>
              </a:r>
            </a:p>
          </p:txBody>
        </p:sp>
        <p:sp>
          <p:nvSpPr>
            <p:cNvPr id="43041" name="Line 151"/>
            <p:cNvSpPr>
              <a:spLocks noChangeShapeType="1"/>
            </p:cNvSpPr>
            <p:nvPr/>
          </p:nvSpPr>
          <p:spPr bwMode="auto">
            <a:xfrm flipH="1" flipV="1">
              <a:off x="4872038" y="1720850"/>
              <a:ext cx="501650" cy="982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2" name="Line 152"/>
            <p:cNvSpPr>
              <a:spLocks noChangeShapeType="1"/>
            </p:cNvSpPr>
            <p:nvPr/>
          </p:nvSpPr>
          <p:spPr bwMode="auto">
            <a:xfrm flipH="1" flipV="1">
              <a:off x="5829300" y="2127250"/>
              <a:ext cx="0" cy="463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3" name="Line 153"/>
            <p:cNvSpPr>
              <a:spLocks noChangeShapeType="1"/>
            </p:cNvSpPr>
            <p:nvPr/>
          </p:nvSpPr>
          <p:spPr bwMode="auto">
            <a:xfrm flipV="1">
              <a:off x="6359525" y="2122488"/>
              <a:ext cx="682625" cy="585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4" name="Rectangle 154"/>
            <p:cNvSpPr>
              <a:spLocks noChangeArrowheads="1"/>
            </p:cNvSpPr>
            <p:nvPr/>
          </p:nvSpPr>
          <p:spPr bwMode="auto">
            <a:xfrm>
              <a:off x="4660900" y="2198688"/>
              <a:ext cx="1566863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none">
                  <a:latin typeface="Courier New" pitchFamily="49" charset="0"/>
                </a:rPr>
                <a:t>push(event)  </a:t>
              </a:r>
            </a:p>
          </p:txBody>
        </p:sp>
        <p:sp>
          <p:nvSpPr>
            <p:cNvPr id="43045" name="Line 155"/>
            <p:cNvSpPr>
              <a:spLocks noChangeShapeType="1"/>
            </p:cNvSpPr>
            <p:nvPr/>
          </p:nvSpPr>
          <p:spPr bwMode="auto">
            <a:xfrm flipV="1">
              <a:off x="6140450" y="1720850"/>
              <a:ext cx="0" cy="982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43046" name="AutoShape 156"/>
            <p:cNvSpPr>
              <a:spLocks noChangeArrowheads="1"/>
            </p:cNvSpPr>
            <p:nvPr/>
          </p:nvSpPr>
          <p:spPr bwMode="auto">
            <a:xfrm>
              <a:off x="5373688" y="2590800"/>
              <a:ext cx="985837" cy="574675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Event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2765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oup 182"/>
          <p:cNvGrpSpPr/>
          <p:nvPr/>
        </p:nvGrpSpPr>
        <p:grpSpPr>
          <a:xfrm>
            <a:off x="7326700" y="5270458"/>
            <a:ext cx="1425826" cy="1084964"/>
            <a:chOff x="2369691" y="1432194"/>
            <a:chExt cx="2677115" cy="2169927"/>
          </a:xfrm>
        </p:grpSpPr>
        <p:pic>
          <p:nvPicPr>
            <p:cNvPr id="18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Rectangle 184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1" name="Freeform 6"/>
          <p:cNvSpPr>
            <a:spLocks/>
          </p:cNvSpPr>
          <p:nvPr/>
        </p:nvSpPr>
        <p:spPr bwMode="auto">
          <a:xfrm rot="16200000" flipH="1">
            <a:off x="6759575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72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42775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3" name="Rectangle 4"/>
          <p:cNvSpPr>
            <a:spLocks noChangeArrowheads="1"/>
          </p:cNvSpPr>
          <p:nvPr/>
        </p:nvSpPr>
        <p:spPr bwMode="auto">
          <a:xfrm>
            <a:off x="5488700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74" name="Line 5"/>
          <p:cNvSpPr>
            <a:spLocks noChangeShapeType="1"/>
          </p:cNvSpPr>
          <p:nvPr/>
        </p:nvSpPr>
        <p:spPr bwMode="auto">
          <a:xfrm>
            <a:off x="6604975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5" name="Line 7"/>
          <p:cNvSpPr>
            <a:spLocks noChangeShapeType="1"/>
          </p:cNvSpPr>
          <p:nvPr/>
        </p:nvSpPr>
        <p:spPr bwMode="auto">
          <a:xfrm>
            <a:off x="6067425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6" name="Rectangle 8"/>
          <p:cNvSpPr>
            <a:spLocks noChangeArrowheads="1"/>
          </p:cNvSpPr>
          <p:nvPr/>
        </p:nvSpPr>
        <p:spPr bwMode="auto">
          <a:xfrm>
            <a:off x="6035675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7" name="Rectangle 9"/>
          <p:cNvSpPr>
            <a:spLocks noChangeArrowheads="1"/>
          </p:cNvSpPr>
          <p:nvPr/>
        </p:nvSpPr>
        <p:spPr bwMode="auto">
          <a:xfrm>
            <a:off x="6849063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8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12738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" name="Rectangle 14"/>
          <p:cNvSpPr>
            <a:spLocks noChangeArrowheads="1"/>
          </p:cNvSpPr>
          <p:nvPr/>
        </p:nvSpPr>
        <p:spPr bwMode="auto">
          <a:xfrm>
            <a:off x="5168288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0187"/>
            <a:ext cx="9144000" cy="914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>Applying the Publisher-Subscriber Pattern</a:t>
            </a:r>
          </a:p>
        </p:txBody>
      </p:sp>
      <p:sp>
        <p:nvSpPr>
          <p:cNvPr id="43019" name="AutoShape 10"/>
          <p:cNvSpPr>
            <a:spLocks noChangeArrowheads="1"/>
          </p:cNvSpPr>
          <p:nvPr/>
        </p:nvSpPr>
        <p:spPr bwMode="auto">
          <a:xfrm rot="19641075" flipH="1">
            <a:off x="568933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021" name="Rectangle 12"/>
          <p:cNvSpPr>
            <a:spLocks noChangeArrowheads="1"/>
          </p:cNvSpPr>
          <p:nvPr/>
        </p:nvSpPr>
        <p:spPr bwMode="auto">
          <a:xfrm>
            <a:off x="7367588" y="4713075"/>
            <a:ext cx="1489075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3025" name="Rectangle 135"/>
          <p:cNvSpPr>
            <a:spLocks noChangeArrowheads="1"/>
          </p:cNvSpPr>
          <p:nvPr/>
        </p:nvSpPr>
        <p:spPr bwMode="auto">
          <a:xfrm>
            <a:off x="7367588" y="4073475"/>
            <a:ext cx="18272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3026" name="Rectangle 136"/>
          <p:cNvSpPr>
            <a:spLocks noChangeArrowheads="1"/>
          </p:cNvSpPr>
          <p:nvPr/>
        </p:nvSpPr>
        <p:spPr bwMode="auto">
          <a:xfrm>
            <a:off x="7367588" y="1910960"/>
            <a:ext cx="2132012" cy="760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4: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3027" name="Rectangle 137"/>
          <p:cNvSpPr>
            <a:spLocks noChangeArrowheads="1"/>
          </p:cNvSpPr>
          <p:nvPr/>
        </p:nvSpPr>
        <p:spPr bwMode="auto">
          <a:xfrm>
            <a:off x="7367588" y="840475"/>
            <a:ext cx="1489075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3047" name="Rectangle 157"/>
          <p:cNvSpPr>
            <a:spLocks noChangeArrowheads="1"/>
          </p:cNvSpPr>
          <p:nvPr/>
        </p:nvSpPr>
        <p:spPr bwMode="auto">
          <a:xfrm>
            <a:off x="7367588" y="2787546"/>
            <a:ext cx="1566863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3: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channel</a:t>
            </a:r>
          </a:p>
        </p:txBody>
      </p:sp>
      <p:sp>
        <p:nvSpPr>
          <p:cNvPr id="181" name="Rectangle 18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4"/>
          <p:cNvSpPr>
            <a:spLocks noChangeArrowheads="1"/>
          </p:cNvSpPr>
          <p:nvPr/>
        </p:nvSpPr>
        <p:spPr bwMode="auto">
          <a:xfrm>
            <a:off x="41575" y="6419850"/>
            <a:ext cx="906392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Rectangle 159"/>
          <p:cNvSpPr>
            <a:spLocks noChangeArrowheads="1"/>
          </p:cNvSpPr>
          <p:nvPr/>
        </p:nvSpPr>
        <p:spPr bwMode="auto">
          <a:xfrm>
            <a:off x="-5407" y="1108013"/>
            <a:ext cx="4239600" cy="21698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pattern decouples sensor event producers from control system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event consumers via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Anonymous pub/sub interaction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Group communication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Asynchrony</a:t>
            </a:r>
          </a:p>
        </p:txBody>
      </p:sp>
      <p:sp>
        <p:nvSpPr>
          <p:cNvPr id="45" name="Text Box 158"/>
          <p:cNvSpPr txBox="1">
            <a:spLocks noChangeArrowheads="1"/>
          </p:cNvSpPr>
          <p:nvPr/>
        </p:nvSpPr>
        <p:spPr bwMode="auto">
          <a:xfrm>
            <a:off x="-5407" y="3276398"/>
            <a:ext cx="5349875" cy="30162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Key implementation considerations:</a:t>
            </a:r>
          </a:p>
          <a:p>
            <a:pPr marL="465138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Event notification model</a:t>
            </a:r>
          </a:p>
          <a:p>
            <a:pPr marL="690563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push/pull control/data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5138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Scheduling &amp; synchronization strategies</a:t>
            </a:r>
          </a:p>
          <a:p>
            <a:pPr marL="690563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priority-based dispatching vs.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first-in/first-out (FIFO) dispatching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5138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Event </a:t>
            </a:r>
            <a:r>
              <a:rPr lang="en-US" sz="2000" dirty="0"/>
              <a:t>dependency management</a:t>
            </a:r>
          </a:p>
          <a:p>
            <a:pPr marL="687388" lvl="1" indent="-225425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e.g</a:t>
            </a:r>
            <a:r>
              <a:rPr lang="en-US" sz="2000" dirty="0" smtClean="0"/>
              <a:t>., filtering/correlation </a:t>
            </a:r>
            <a:r>
              <a:rPr lang="en-US" sz="2000" dirty="0"/>
              <a:t>mechanisms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30713" y="1095375"/>
            <a:ext cx="2936875" cy="3262313"/>
            <a:chOff x="4430713" y="1095375"/>
            <a:chExt cx="2936875" cy="3262313"/>
          </a:xfrm>
        </p:grpSpPr>
        <p:sp>
          <p:nvSpPr>
            <p:cNvPr id="47" name="AutoShape 11"/>
            <p:cNvSpPr>
              <a:spLocks noChangeArrowheads="1"/>
            </p:cNvSpPr>
            <p:nvPr/>
          </p:nvSpPr>
          <p:spPr bwMode="auto">
            <a:xfrm>
              <a:off x="4430713" y="1095375"/>
              <a:ext cx="2936875" cy="3262313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anchor="ctr">
              <a:spAutoFit/>
            </a:bodyPr>
            <a:lstStyle/>
            <a:p>
              <a:endParaRPr lang="en-US"/>
            </a:p>
          </p:txBody>
        </p:sp>
        <p:sp>
          <p:nvSpPr>
            <p:cNvPr id="48" name="AutoShape 138"/>
            <p:cNvSpPr>
              <a:spLocks noChangeArrowheads="1"/>
            </p:cNvSpPr>
            <p:nvPr/>
          </p:nvSpPr>
          <p:spPr bwMode="auto">
            <a:xfrm>
              <a:off x="4672013" y="3741738"/>
              <a:ext cx="612775" cy="3397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GPS</a:t>
              </a:r>
            </a:p>
          </p:txBody>
        </p:sp>
        <p:sp>
          <p:nvSpPr>
            <p:cNvPr id="49" name="AutoShape 139"/>
            <p:cNvSpPr>
              <a:spLocks noChangeArrowheads="1"/>
            </p:cNvSpPr>
            <p:nvPr/>
          </p:nvSpPr>
          <p:spPr bwMode="auto">
            <a:xfrm>
              <a:off x="5649913" y="3753259"/>
              <a:ext cx="577850" cy="31668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1400" b="1" u="none" dirty="0"/>
                <a:t>IFF</a:t>
              </a:r>
            </a:p>
          </p:txBody>
        </p:sp>
        <p:sp>
          <p:nvSpPr>
            <p:cNvPr id="50" name="AutoShape 140"/>
            <p:cNvSpPr>
              <a:spLocks noChangeArrowheads="1"/>
            </p:cNvSpPr>
            <p:nvPr/>
          </p:nvSpPr>
          <p:spPr bwMode="auto">
            <a:xfrm>
              <a:off x="6475413" y="3741738"/>
              <a:ext cx="733425" cy="33972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 dirty="0"/>
                <a:t>FLIR</a:t>
              </a:r>
            </a:p>
          </p:txBody>
        </p:sp>
        <p:sp>
          <p:nvSpPr>
            <p:cNvPr id="51" name="AutoShape 141"/>
            <p:cNvSpPr>
              <a:spLocks noChangeArrowheads="1"/>
            </p:cNvSpPr>
            <p:nvPr/>
          </p:nvSpPr>
          <p:spPr bwMode="auto">
            <a:xfrm>
              <a:off x="4511675" y="1358900"/>
              <a:ext cx="690563" cy="339725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HUD</a:t>
              </a:r>
            </a:p>
          </p:txBody>
        </p:sp>
        <p:sp>
          <p:nvSpPr>
            <p:cNvPr id="52" name="AutoShape 142"/>
            <p:cNvSpPr>
              <a:spLocks noChangeArrowheads="1"/>
            </p:cNvSpPr>
            <p:nvPr/>
          </p:nvSpPr>
          <p:spPr bwMode="auto">
            <a:xfrm>
              <a:off x="5208588" y="1782763"/>
              <a:ext cx="658812" cy="339725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Nav</a:t>
              </a:r>
            </a:p>
          </p:txBody>
        </p:sp>
        <p:sp>
          <p:nvSpPr>
            <p:cNvPr id="53" name="AutoShape 143"/>
            <p:cNvSpPr>
              <a:spLocks noChangeArrowheads="1"/>
            </p:cNvSpPr>
            <p:nvPr/>
          </p:nvSpPr>
          <p:spPr bwMode="auto">
            <a:xfrm>
              <a:off x="5626100" y="1381534"/>
              <a:ext cx="733425" cy="316682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 dirty="0" smtClean="0"/>
                <a:t>…</a:t>
              </a:r>
              <a:endParaRPr lang="en-US" sz="1400" b="1" u="none" dirty="0"/>
            </a:p>
          </p:txBody>
        </p:sp>
        <p:sp>
          <p:nvSpPr>
            <p:cNvPr id="54" name="AutoShape 144"/>
            <p:cNvSpPr>
              <a:spLocks noChangeArrowheads="1"/>
            </p:cNvSpPr>
            <p:nvPr/>
          </p:nvSpPr>
          <p:spPr bwMode="auto">
            <a:xfrm>
              <a:off x="6475413" y="1614488"/>
              <a:ext cx="812800" cy="508000"/>
            </a:xfrm>
            <a:prstGeom prst="roundRect">
              <a:avLst>
                <a:gd name="adj" fmla="val 16667"/>
              </a:avLst>
            </a:prstGeom>
            <a:solidFill>
              <a:srgbClr val="CCFF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u="none"/>
                <a:t>Air Frame</a:t>
              </a:r>
            </a:p>
          </p:txBody>
        </p:sp>
        <p:sp>
          <p:nvSpPr>
            <p:cNvPr id="55" name="Rectangle 145"/>
            <p:cNvSpPr>
              <a:spLocks noChangeArrowheads="1"/>
            </p:cNvSpPr>
            <p:nvPr/>
          </p:nvSpPr>
          <p:spPr bwMode="auto">
            <a:xfrm>
              <a:off x="5486400" y="4083050"/>
              <a:ext cx="1049338" cy="2746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none" dirty="0"/>
                <a:t>Publishers</a:t>
              </a:r>
              <a:r>
                <a:rPr lang="en-US" sz="1200" u="none" dirty="0"/>
                <a:t>  </a:t>
              </a:r>
            </a:p>
          </p:txBody>
        </p:sp>
        <p:sp>
          <p:nvSpPr>
            <p:cNvPr id="56" name="Rectangle 146"/>
            <p:cNvSpPr>
              <a:spLocks noChangeArrowheads="1"/>
            </p:cNvSpPr>
            <p:nvPr/>
          </p:nvSpPr>
          <p:spPr bwMode="auto">
            <a:xfrm>
              <a:off x="5362575" y="1096963"/>
              <a:ext cx="1149350" cy="27463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 u="none"/>
                <a:t>Subscribers</a:t>
              </a:r>
              <a:r>
                <a:rPr lang="en-US" sz="1200" u="none"/>
                <a:t>  </a:t>
              </a:r>
            </a:p>
          </p:txBody>
        </p:sp>
        <p:sp>
          <p:nvSpPr>
            <p:cNvPr id="57" name="Line 147"/>
            <p:cNvSpPr>
              <a:spLocks noChangeShapeType="1"/>
            </p:cNvSpPr>
            <p:nvPr/>
          </p:nvSpPr>
          <p:spPr bwMode="auto">
            <a:xfrm flipV="1">
              <a:off x="5045075" y="3165475"/>
              <a:ext cx="492125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8" name="Line 148"/>
            <p:cNvSpPr>
              <a:spLocks noChangeShapeType="1"/>
            </p:cNvSpPr>
            <p:nvPr/>
          </p:nvSpPr>
          <p:spPr bwMode="auto">
            <a:xfrm flipH="1" flipV="1">
              <a:off x="5867400" y="3165475"/>
              <a:ext cx="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59" name="Line 149"/>
            <p:cNvSpPr>
              <a:spLocks noChangeShapeType="1"/>
            </p:cNvSpPr>
            <p:nvPr/>
          </p:nvSpPr>
          <p:spPr bwMode="auto">
            <a:xfrm flipH="1" flipV="1">
              <a:off x="6245225" y="3165475"/>
              <a:ext cx="444500" cy="5762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0" name="Rectangle 150"/>
            <p:cNvSpPr>
              <a:spLocks noChangeArrowheads="1"/>
            </p:cNvSpPr>
            <p:nvPr/>
          </p:nvSpPr>
          <p:spPr bwMode="auto">
            <a:xfrm>
              <a:off x="5327650" y="3349625"/>
              <a:ext cx="1566863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none">
                  <a:latin typeface="Courier New" pitchFamily="49" charset="0"/>
                </a:rPr>
                <a:t>push(event)  </a:t>
              </a:r>
            </a:p>
          </p:txBody>
        </p:sp>
        <p:sp>
          <p:nvSpPr>
            <p:cNvPr id="61" name="Line 151"/>
            <p:cNvSpPr>
              <a:spLocks noChangeShapeType="1"/>
            </p:cNvSpPr>
            <p:nvPr/>
          </p:nvSpPr>
          <p:spPr bwMode="auto">
            <a:xfrm flipH="1" flipV="1">
              <a:off x="4872038" y="1720850"/>
              <a:ext cx="501650" cy="982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2" name="Line 152"/>
            <p:cNvSpPr>
              <a:spLocks noChangeShapeType="1"/>
            </p:cNvSpPr>
            <p:nvPr/>
          </p:nvSpPr>
          <p:spPr bwMode="auto">
            <a:xfrm flipH="1" flipV="1">
              <a:off x="5829300" y="2127250"/>
              <a:ext cx="0" cy="463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3" name="Line 153"/>
            <p:cNvSpPr>
              <a:spLocks noChangeShapeType="1"/>
            </p:cNvSpPr>
            <p:nvPr/>
          </p:nvSpPr>
          <p:spPr bwMode="auto">
            <a:xfrm flipV="1">
              <a:off x="6359525" y="2122488"/>
              <a:ext cx="682625" cy="5857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4" name="Rectangle 154"/>
            <p:cNvSpPr>
              <a:spLocks noChangeArrowheads="1"/>
            </p:cNvSpPr>
            <p:nvPr/>
          </p:nvSpPr>
          <p:spPr bwMode="auto">
            <a:xfrm>
              <a:off x="4660900" y="2198688"/>
              <a:ext cx="1566863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none">
                  <a:latin typeface="Courier New" pitchFamily="49" charset="0"/>
                </a:rPr>
                <a:t>push(event)  </a:t>
              </a:r>
            </a:p>
          </p:txBody>
        </p:sp>
        <p:sp>
          <p:nvSpPr>
            <p:cNvPr id="65" name="Line 155"/>
            <p:cNvSpPr>
              <a:spLocks noChangeShapeType="1"/>
            </p:cNvSpPr>
            <p:nvPr/>
          </p:nvSpPr>
          <p:spPr bwMode="auto">
            <a:xfrm flipV="1">
              <a:off x="6140450" y="1720850"/>
              <a:ext cx="0" cy="9826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66" name="AutoShape 156"/>
            <p:cNvSpPr>
              <a:spLocks noChangeArrowheads="1"/>
            </p:cNvSpPr>
            <p:nvPr/>
          </p:nvSpPr>
          <p:spPr bwMode="auto">
            <a:xfrm>
              <a:off x="5373688" y="2590800"/>
              <a:ext cx="985837" cy="574675"/>
            </a:xfrm>
            <a:prstGeom prst="roundRect">
              <a:avLst>
                <a:gd name="adj" fmla="val 16667"/>
              </a:avLst>
            </a:prstGeom>
            <a:solidFill>
              <a:srgbClr val="FF9999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/>
              <a:r>
                <a:rPr lang="en-US" sz="1400" b="1" u="none"/>
                <a:t>Event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5399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http://farm8.staticflickr.com/7132/7670055210_ceb0c9ef9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447637" y="3771899"/>
            <a:ext cx="4274126" cy="215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469899"/>
            <a:ext cx="9131300" cy="492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Isolating Communication Concerns</a:t>
            </a: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2738"/>
              </p:ext>
            </p:extLst>
          </p:nvPr>
        </p:nvGraphicFramePr>
        <p:xfrm>
          <a:off x="38101" y="949325"/>
          <a:ext cx="6226897" cy="2227898"/>
        </p:xfrm>
        <a:graphic>
          <a:graphicData uri="http://schemas.openxmlformats.org/drawingml/2006/table">
            <a:tbl>
              <a:tblPr/>
              <a:tblGrid>
                <a:gridCol w="2605511"/>
                <a:gridCol w="3621386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862138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Avionics control systems needs IPC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Stringent quality-of-service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) requirements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Shield app developers from: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/>
                        <a:t>Low-level message passing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/>
                        <a:t>Network</a:t>
                      </a:r>
                      <a:r>
                        <a:rPr lang="de-DE" sz="2000" baseline="0" dirty="0" smtClean="0"/>
                        <a:t> </a:t>
                      </a:r>
                      <a:r>
                        <a:rPr lang="de-DE" sz="2000" dirty="0" smtClean="0"/>
                        <a:t>computing diversity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tx1"/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/>
                        <a:t>Inherent networking complexities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375" y="6412119"/>
            <a:ext cx="9096376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Broker </a:t>
            </a:r>
            <a:r>
              <a:rPr lang="en-US" dirty="0" err="1" smtClean="0"/>
              <a:t>Revisited:</a:t>
            </a:r>
            <a:r>
              <a:rPr lang="en-US" dirty="0" err="1" smtClean="0">
                <a:hlinkClick r:id="rId4"/>
              </a:rPr>
              <a:t>www.kircher-schwanninger.de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michael</a:t>
            </a:r>
            <a:r>
              <a:rPr lang="en-US" dirty="0" smtClean="0">
                <a:hlinkClick r:id="rId4"/>
              </a:rPr>
              <a:t>/publications/BrokerRevisited.pdf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3484609"/>
            <a:ext cx="2389447" cy="26581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46" y="3484608"/>
            <a:ext cx="2389447" cy="265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50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Stand-alone patterns </a:t>
            </a:r>
            <a:r>
              <a:rPr lang="en-US" sz="2000" dirty="0" smtClean="0"/>
              <a:t>provide </a:t>
            </a:r>
            <a:br>
              <a:rPr lang="en-US" sz="2000" dirty="0" smtClean="0"/>
            </a:br>
            <a:r>
              <a:rPr lang="en-US" sz="2000" dirty="0" smtClean="0"/>
              <a:t>“point solutions” </a:t>
            </a:r>
            <a:r>
              <a:rPr lang="en-US" sz="2000" dirty="0"/>
              <a:t>to relatively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bounded problems </a:t>
            </a:r>
            <a:r>
              <a:rPr lang="en-US" sz="2000" dirty="0"/>
              <a:t>that arise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within specific contexts</a:t>
            </a:r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/>
              <a:t>Overview </a:t>
            </a:r>
            <a:r>
              <a:rPr lang="en-US" sz="3000" dirty="0" smtClean="0"/>
              <a:t>of Pattern </a:t>
            </a:r>
            <a:r>
              <a:rPr lang="en-US" sz="3000" dirty="0"/>
              <a:t>Collections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5373" y="1082336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 bwMode="auto">
          <a:xfrm>
            <a:off x="6471076" y="1082336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90805" y="1285308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15" name="Right Triangle 14"/>
          <p:cNvSpPr/>
          <p:nvPr/>
        </p:nvSpPr>
        <p:spPr bwMode="auto">
          <a:xfrm>
            <a:off x="7850984" y="1272891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ight Triangle 15"/>
          <p:cNvSpPr/>
          <p:nvPr/>
        </p:nvSpPr>
        <p:spPr bwMode="auto">
          <a:xfrm rot="10800000">
            <a:off x="7856627" y="1278534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58292" y="2305839"/>
            <a:ext cx="2369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</a:t>
            </a:r>
            <a:r>
              <a:rPr lang="en-US" dirty="0" smtClean="0"/>
              <a:t>pattern    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1638" y="6435949"/>
            <a:ext cx="821750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c2.com/</a:t>
            </a:r>
            <a:r>
              <a:rPr lang="en-US" sz="2000" dirty="0" err="1" smtClean="0">
                <a:hlinkClick r:id="rId4"/>
              </a:rPr>
              <a:t>cgi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err="1" smtClean="0">
                <a:hlinkClick r:id="rId4"/>
              </a:rPr>
              <a:t>wiki?SingletonsAreEvil</a:t>
            </a:r>
            <a:r>
              <a:rPr lang="en-US" sz="2000" dirty="0" smtClean="0"/>
              <a:t> for discussion of Singleton issues</a:t>
            </a:r>
            <a:endParaRPr lang="en-US" sz="2000" dirty="0"/>
          </a:p>
        </p:txBody>
      </p:sp>
      <p:pic>
        <p:nvPicPr>
          <p:cNvPr id="11" name="Picture 2" descr="http://www.codeproject.com/KB/architecture/csdespat_3/proxy017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39609" y="3062303"/>
            <a:ext cx="7338852" cy="3071446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5487501" y="4087862"/>
            <a:ext cx="2369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Proxy </a:t>
            </a:r>
            <a:r>
              <a:rPr lang="en-US" dirty="0" smtClean="0"/>
              <a:t>pattern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9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7625" y="3251778"/>
            <a:ext cx="9144000" cy="2462212"/>
            <a:chOff x="47625" y="3878263"/>
            <a:chExt cx="9144000" cy="2462212"/>
          </a:xfrm>
        </p:grpSpPr>
        <p:pic>
          <p:nvPicPr>
            <p:cNvPr id="12" name="Picture 23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625" y="3878263"/>
              <a:ext cx="9144000" cy="2462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13" name="Rectangle 12"/>
            <p:cNvSpPr/>
            <p:nvPr/>
          </p:nvSpPr>
          <p:spPr>
            <a:xfrm>
              <a:off x="7020883" y="4039215"/>
              <a:ext cx="771365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  <a:t>Object</a:t>
              </a:r>
              <a:b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</a:br>
              <a: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  <a:t>Adapter</a:t>
              </a:r>
              <a:endParaRPr lang="en-US" sz="1600" dirty="0">
                <a:solidFill>
                  <a:srgbClr val="525252"/>
                </a:solidFill>
                <a:latin typeface="Arial Narrow" pitchFamily="34" charset="0"/>
                <a:cs typeface="Arial" pitchFamily="34" charset="0"/>
              </a:endParaRPr>
            </a:p>
          </p:txBody>
        </p:sp>
      </p:grpSp>
      <p:sp>
        <p:nvSpPr>
          <p:cNvPr id="8" name="Rectangle 237"/>
          <p:cNvSpPr>
            <a:spLocks noChangeArrowheads="1"/>
          </p:cNvSpPr>
          <p:nvPr/>
        </p:nvSpPr>
        <p:spPr bwMode="auto">
          <a:xfrm>
            <a:off x="169863" y="3409243"/>
            <a:ext cx="1382712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none" dirty="0"/>
              <a:t>Structure </a:t>
            </a:r>
          </a:p>
        </p:txBody>
      </p:sp>
      <p:sp>
        <p:nvSpPr>
          <p:cNvPr id="44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469899"/>
            <a:ext cx="9131300" cy="492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Isolating Communication Concerns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133767" y="5659672"/>
            <a:ext cx="8829758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ts val="600"/>
              </a:spcBef>
              <a:buClr>
                <a:schemeClr val="tx1"/>
              </a:buClr>
              <a:buSzPct val="80000"/>
              <a:defRPr/>
            </a:pPr>
            <a:r>
              <a:rPr lang="en-US" sz="2000" i="1" dirty="0" smtClean="0"/>
              <a:t>Broker</a:t>
            </a:r>
            <a:r>
              <a:rPr lang="en-US" sz="2000" dirty="0" smtClean="0"/>
              <a:t> connects </a:t>
            </a:r>
            <a:r>
              <a:rPr lang="en-US" sz="2000" dirty="0"/>
              <a:t>clients with remote objects by mediating invocations from clients to </a:t>
            </a:r>
            <a:r>
              <a:rPr lang="en-US" sz="2000" dirty="0" smtClean="0"/>
              <a:t>these objects, </a:t>
            </a:r>
            <a:r>
              <a:rPr lang="en-US" sz="2000" dirty="0"/>
              <a:t>while encapsulating </a:t>
            </a:r>
            <a:r>
              <a:rPr lang="en-US" sz="2000" dirty="0" smtClean="0"/>
              <a:t>low-level communication details</a:t>
            </a:r>
            <a:endParaRPr lang="en-US" sz="2000" dirty="0"/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173284"/>
              </p:ext>
            </p:extLst>
          </p:nvPr>
        </p:nvGraphicFramePr>
        <p:xfrm>
          <a:off x="38101" y="949325"/>
          <a:ext cx="9067800" cy="2227898"/>
        </p:xfrm>
        <a:graphic>
          <a:graphicData uri="http://schemas.openxmlformats.org/drawingml/2006/table">
            <a:tbl>
              <a:tblPr/>
              <a:tblGrid>
                <a:gridCol w="2605511"/>
                <a:gridCol w="3621386"/>
                <a:gridCol w="2840903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862138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systems needs IPC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Stringent quality-of-service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) requirements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Shield app developers from: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Low-level message passing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Network</a:t>
                      </a:r>
                      <a:r>
                        <a:rPr lang="de-DE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computing diversity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Inherent networking complexities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pattern to isolate apps from communication concerns between processor boards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218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 bwMode="auto">
          <a:xfrm>
            <a:off x="0" y="63045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469899"/>
            <a:ext cx="9131300" cy="4921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Isolating Communication Concerns</a:t>
            </a:r>
          </a:p>
        </p:txBody>
      </p:sp>
      <p:sp>
        <p:nvSpPr>
          <p:cNvPr id="70" name="Rectangle 237"/>
          <p:cNvSpPr>
            <a:spLocks noChangeArrowheads="1"/>
          </p:cNvSpPr>
          <p:nvPr/>
        </p:nvSpPr>
        <p:spPr bwMode="auto">
          <a:xfrm>
            <a:off x="169863" y="3399618"/>
            <a:ext cx="1431802" cy="36933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u="none" dirty="0" smtClean="0"/>
              <a:t>Dynamics</a:t>
            </a:r>
            <a:endParaRPr lang="en-US" sz="2000" b="1" u="none" dirty="0"/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88939"/>
              </p:ext>
            </p:extLst>
          </p:nvPr>
        </p:nvGraphicFramePr>
        <p:xfrm>
          <a:off x="38101" y="949325"/>
          <a:ext cx="9067800" cy="2227898"/>
        </p:xfrm>
        <a:graphic>
          <a:graphicData uri="http://schemas.openxmlformats.org/drawingml/2006/table">
            <a:tbl>
              <a:tblPr/>
              <a:tblGrid>
                <a:gridCol w="2605511"/>
                <a:gridCol w="3621386"/>
                <a:gridCol w="2840903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862138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Avionics control systems needs IPC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Stringent quality-of-service (</a:t>
                      </a: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QoS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) requirements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Shield app developers from: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Low-level message passing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Network</a:t>
                      </a:r>
                      <a:r>
                        <a:rPr lang="de-DE" sz="20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computing diversity</a:t>
                      </a:r>
                    </a:p>
                    <a:p>
                      <a:pPr marL="228600" indent="-228600" eaLnBrk="1" hangingPunct="1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</a:pPr>
                      <a:r>
                        <a:rPr lang="de-DE" sz="20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Inherent networking complexities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to isolate apps from communication concerns between processor boards</a:t>
                      </a: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2" y="3831705"/>
            <a:ext cx="8948189" cy="28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95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201575" y="5270458"/>
            <a:ext cx="1425826" cy="1084964"/>
            <a:chOff x="2369691" y="1432194"/>
            <a:chExt cx="2677115" cy="2169927"/>
          </a:xfrm>
        </p:grpSpPr>
        <p:pic>
          <p:nvPicPr>
            <p:cNvPr id="48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6" name="Freeform 6"/>
          <p:cNvSpPr>
            <a:spLocks/>
          </p:cNvSpPr>
          <p:nvPr/>
        </p:nvSpPr>
        <p:spPr bwMode="auto">
          <a:xfrm rot="16200000" flipH="1">
            <a:off x="6634450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67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7650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5363575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69" name="Line 5"/>
          <p:cNvSpPr>
            <a:spLocks noChangeShapeType="1"/>
          </p:cNvSpPr>
          <p:nvPr/>
        </p:nvSpPr>
        <p:spPr bwMode="auto">
          <a:xfrm>
            <a:off x="6479850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70" name="Line 7"/>
          <p:cNvSpPr>
            <a:spLocks noChangeShapeType="1"/>
          </p:cNvSpPr>
          <p:nvPr/>
        </p:nvSpPr>
        <p:spPr bwMode="auto">
          <a:xfrm>
            <a:off x="5942300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71" name="Rectangle 8"/>
          <p:cNvSpPr>
            <a:spLocks noChangeArrowheads="1"/>
          </p:cNvSpPr>
          <p:nvPr/>
        </p:nvSpPr>
        <p:spPr bwMode="auto">
          <a:xfrm>
            <a:off x="5910550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72" name="Rectangle 9"/>
          <p:cNvSpPr>
            <a:spLocks noChangeArrowheads="1"/>
          </p:cNvSpPr>
          <p:nvPr/>
        </p:nvSpPr>
        <p:spPr bwMode="auto">
          <a:xfrm>
            <a:off x="6723938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73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87613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5" name="Rectangle 14"/>
          <p:cNvSpPr>
            <a:spLocks noChangeArrowheads="1"/>
          </p:cNvSpPr>
          <p:nvPr/>
        </p:nvSpPr>
        <p:spPr bwMode="auto">
          <a:xfrm>
            <a:off x="5043163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431800"/>
            <a:ext cx="7924800" cy="585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Applying the Broker Pattern </a:t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47115" name="AutoShape 10"/>
          <p:cNvSpPr>
            <a:spLocks noChangeArrowheads="1"/>
          </p:cNvSpPr>
          <p:nvPr/>
        </p:nvSpPr>
        <p:spPr bwMode="auto">
          <a:xfrm rot="19641075" flipH="1">
            <a:off x="575338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7117" name="Rectangle 12"/>
          <p:cNvSpPr>
            <a:spLocks noChangeArrowheads="1"/>
          </p:cNvSpPr>
          <p:nvPr/>
        </p:nvSpPr>
        <p:spPr bwMode="auto">
          <a:xfrm>
            <a:off x="7346148" y="4719225"/>
            <a:ext cx="196173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47121" name="Rectangle 135"/>
          <p:cNvSpPr>
            <a:spLocks noChangeArrowheads="1"/>
          </p:cNvSpPr>
          <p:nvPr/>
        </p:nvSpPr>
        <p:spPr bwMode="auto">
          <a:xfrm>
            <a:off x="7321274" y="4212808"/>
            <a:ext cx="19866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47122" name="Rectangle 136"/>
          <p:cNvSpPr>
            <a:spLocks noChangeArrowheads="1"/>
          </p:cNvSpPr>
          <p:nvPr/>
        </p:nvSpPr>
        <p:spPr bwMode="auto">
          <a:xfrm>
            <a:off x="7327348" y="1616341"/>
            <a:ext cx="22984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47123" name="Rectangle 137"/>
          <p:cNvSpPr>
            <a:spLocks noChangeArrowheads="1"/>
          </p:cNvSpPr>
          <p:nvPr/>
        </p:nvSpPr>
        <p:spPr bwMode="auto">
          <a:xfrm>
            <a:off x="7346148" y="679038"/>
            <a:ext cx="1961737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6: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47143" name="Rectangle 157"/>
          <p:cNvSpPr>
            <a:spLocks noChangeArrowheads="1"/>
          </p:cNvSpPr>
          <p:nvPr/>
        </p:nvSpPr>
        <p:spPr bwMode="auto">
          <a:xfrm>
            <a:off x="7340426" y="2338201"/>
            <a:ext cx="2064214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4: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channel</a:t>
            </a:r>
          </a:p>
        </p:txBody>
      </p:sp>
      <p:sp>
        <p:nvSpPr>
          <p:cNvPr id="47145" name="Rectangle 159"/>
          <p:cNvSpPr>
            <a:spLocks noChangeArrowheads="1"/>
          </p:cNvSpPr>
          <p:nvPr/>
        </p:nvSpPr>
        <p:spPr bwMode="auto">
          <a:xfrm>
            <a:off x="7340426" y="3490948"/>
            <a:ext cx="2064214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3: Broker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handles I/O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via upcalls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41575" y="6410125"/>
            <a:ext cx="905429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50" name="Rectangle 158"/>
          <p:cNvSpPr>
            <a:spLocks noChangeArrowheads="1"/>
          </p:cNvSpPr>
          <p:nvPr/>
        </p:nvSpPr>
        <p:spPr bwMode="auto">
          <a:xfrm>
            <a:off x="11843" y="983006"/>
            <a:ext cx="4369945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This pattern shielded pub/sub apps from effects of infrastructure heterogeneity</a:t>
            </a:r>
            <a:r>
              <a:rPr lang="en-US" sz="2000" dirty="0"/>
              <a:t>, e.g., 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Programming languages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Operating systems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Networking protocols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Hardware</a:t>
            </a:r>
          </a:p>
        </p:txBody>
      </p:sp>
      <p:sp>
        <p:nvSpPr>
          <p:cNvPr id="73" name="AutoShape 11"/>
          <p:cNvSpPr>
            <a:spLocks noChangeArrowheads="1"/>
          </p:cNvSpPr>
          <p:nvPr/>
        </p:nvSpPr>
        <p:spPr bwMode="auto">
          <a:xfrm>
            <a:off x="4305588" y="1095375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4" name="AutoShape 138"/>
          <p:cNvSpPr>
            <a:spLocks noChangeArrowheads="1"/>
          </p:cNvSpPr>
          <p:nvPr/>
        </p:nvSpPr>
        <p:spPr bwMode="auto">
          <a:xfrm>
            <a:off x="4497675" y="334168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75" name="AutoShape 139"/>
          <p:cNvSpPr>
            <a:spLocks noChangeArrowheads="1"/>
          </p:cNvSpPr>
          <p:nvPr/>
        </p:nvSpPr>
        <p:spPr bwMode="auto">
          <a:xfrm>
            <a:off x="5475575" y="3353209"/>
            <a:ext cx="5905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76" name="AutoShape 140"/>
          <p:cNvSpPr>
            <a:spLocks noChangeArrowheads="1"/>
          </p:cNvSpPr>
          <p:nvPr/>
        </p:nvSpPr>
        <p:spPr bwMode="auto">
          <a:xfrm>
            <a:off x="6301075" y="334168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77" name="AutoShape 141"/>
          <p:cNvSpPr>
            <a:spLocks noChangeArrowheads="1"/>
          </p:cNvSpPr>
          <p:nvPr/>
        </p:nvSpPr>
        <p:spPr bwMode="auto">
          <a:xfrm>
            <a:off x="4381788" y="1358900"/>
            <a:ext cx="669925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78" name="AutoShape 142"/>
          <p:cNvSpPr>
            <a:spLocks noChangeArrowheads="1"/>
          </p:cNvSpPr>
          <p:nvPr/>
        </p:nvSpPr>
        <p:spPr bwMode="auto">
          <a:xfrm>
            <a:off x="5107275" y="1416050"/>
            <a:ext cx="596900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79" name="AutoShape 143"/>
          <p:cNvSpPr>
            <a:spLocks noChangeArrowheads="1"/>
          </p:cNvSpPr>
          <p:nvPr/>
        </p:nvSpPr>
        <p:spPr bwMode="auto">
          <a:xfrm>
            <a:off x="5750213" y="1381534"/>
            <a:ext cx="692150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80" name="AutoShape 144"/>
          <p:cNvSpPr>
            <a:spLocks noChangeArrowheads="1"/>
          </p:cNvSpPr>
          <p:nvPr/>
        </p:nvSpPr>
        <p:spPr bwMode="auto">
          <a:xfrm>
            <a:off x="6467763" y="1458913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81" name="Rectangle 145"/>
          <p:cNvSpPr>
            <a:spLocks noChangeArrowheads="1"/>
          </p:cNvSpPr>
          <p:nvPr/>
        </p:nvSpPr>
        <p:spPr bwMode="auto">
          <a:xfrm>
            <a:off x="5726400" y="3702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Publishers</a:t>
            </a:r>
            <a:r>
              <a:rPr lang="en-US" sz="1200" u="none"/>
              <a:t>  </a:t>
            </a:r>
          </a:p>
        </p:txBody>
      </p:sp>
      <p:sp>
        <p:nvSpPr>
          <p:cNvPr id="82" name="Rectangle 146"/>
          <p:cNvSpPr>
            <a:spLocks noChangeArrowheads="1"/>
          </p:cNvSpPr>
          <p:nvPr/>
        </p:nvSpPr>
        <p:spPr bwMode="auto">
          <a:xfrm>
            <a:off x="5288250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83" name="Line 147"/>
          <p:cNvSpPr>
            <a:spLocks noChangeShapeType="1"/>
          </p:cNvSpPr>
          <p:nvPr/>
        </p:nvSpPr>
        <p:spPr bwMode="auto">
          <a:xfrm flipV="1">
            <a:off x="4870738" y="276542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4" name="Line 148"/>
          <p:cNvSpPr>
            <a:spLocks noChangeShapeType="1"/>
          </p:cNvSpPr>
          <p:nvPr/>
        </p:nvSpPr>
        <p:spPr bwMode="auto">
          <a:xfrm flipH="1" flipV="1">
            <a:off x="5693063" y="276542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Line 149"/>
          <p:cNvSpPr>
            <a:spLocks noChangeShapeType="1"/>
          </p:cNvSpPr>
          <p:nvPr/>
        </p:nvSpPr>
        <p:spPr bwMode="auto">
          <a:xfrm flipH="1" flipV="1">
            <a:off x="6070888" y="276542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6" name="Rectangle 150"/>
          <p:cNvSpPr>
            <a:spLocks noChangeArrowheads="1"/>
          </p:cNvSpPr>
          <p:nvPr/>
        </p:nvSpPr>
        <p:spPr bwMode="auto">
          <a:xfrm>
            <a:off x="5153313" y="2949575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87" name="Line 151"/>
          <p:cNvSpPr>
            <a:spLocks noChangeShapeType="1"/>
          </p:cNvSpPr>
          <p:nvPr/>
        </p:nvSpPr>
        <p:spPr bwMode="auto">
          <a:xfrm flipH="1" flipV="1">
            <a:off x="4797713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Line 152"/>
          <p:cNvSpPr>
            <a:spLocks noChangeShapeType="1"/>
          </p:cNvSpPr>
          <p:nvPr/>
        </p:nvSpPr>
        <p:spPr bwMode="auto">
          <a:xfrm flipH="1" flipV="1">
            <a:off x="5661313" y="1754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Line 153"/>
          <p:cNvSpPr>
            <a:spLocks noChangeShapeType="1"/>
          </p:cNvSpPr>
          <p:nvPr/>
        </p:nvSpPr>
        <p:spPr bwMode="auto">
          <a:xfrm flipV="1">
            <a:off x="6139150" y="1976438"/>
            <a:ext cx="7874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0" name="Rectangle 154"/>
          <p:cNvSpPr>
            <a:spLocks noChangeArrowheads="1"/>
          </p:cNvSpPr>
          <p:nvPr/>
        </p:nvSpPr>
        <p:spPr bwMode="auto">
          <a:xfrm>
            <a:off x="4419888" y="1854200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91" name="Line 155"/>
          <p:cNvSpPr>
            <a:spLocks noChangeShapeType="1"/>
          </p:cNvSpPr>
          <p:nvPr/>
        </p:nvSpPr>
        <p:spPr bwMode="auto">
          <a:xfrm flipV="1">
            <a:off x="6066125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" name="AutoShape 156"/>
          <p:cNvSpPr>
            <a:spLocks noChangeArrowheads="1"/>
          </p:cNvSpPr>
          <p:nvPr/>
        </p:nvSpPr>
        <p:spPr bwMode="auto">
          <a:xfrm>
            <a:off x="5216813" y="2185988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93" name="Line 160"/>
          <p:cNvSpPr>
            <a:spLocks noChangeShapeType="1"/>
          </p:cNvSpPr>
          <p:nvPr/>
        </p:nvSpPr>
        <p:spPr bwMode="auto">
          <a:xfrm flipV="1">
            <a:off x="6791613" y="3685055"/>
            <a:ext cx="128587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4" name="Line 161"/>
          <p:cNvSpPr>
            <a:spLocks noChangeShapeType="1"/>
          </p:cNvSpPr>
          <p:nvPr/>
        </p:nvSpPr>
        <p:spPr bwMode="auto">
          <a:xfrm flipH="1" flipV="1">
            <a:off x="5531138" y="3694113"/>
            <a:ext cx="153987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5" name="Line 162"/>
          <p:cNvSpPr>
            <a:spLocks noChangeShapeType="1"/>
          </p:cNvSpPr>
          <p:nvPr/>
        </p:nvSpPr>
        <p:spPr bwMode="auto">
          <a:xfrm flipH="1" flipV="1">
            <a:off x="4904075" y="3667593"/>
            <a:ext cx="153988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6" name="AutoShape 163"/>
          <p:cNvSpPr>
            <a:spLocks noChangeArrowheads="1"/>
          </p:cNvSpPr>
          <p:nvPr/>
        </p:nvSpPr>
        <p:spPr bwMode="auto">
          <a:xfrm>
            <a:off x="4683413" y="3948113"/>
            <a:ext cx="2273300" cy="3746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600" b="1" u="none">
                <a:solidFill>
                  <a:schemeClr val="bg1"/>
                </a:solidFill>
              </a:rPr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2548280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431800"/>
            <a:ext cx="7924800" cy="585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Applying the Broker Pattern </a:t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47144" name="Rectangle 158"/>
          <p:cNvSpPr>
            <a:spLocks noChangeArrowheads="1"/>
          </p:cNvSpPr>
          <p:nvPr/>
        </p:nvSpPr>
        <p:spPr bwMode="auto">
          <a:xfrm>
            <a:off x="11842" y="983006"/>
            <a:ext cx="4369945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pattern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shielded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pub/sub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effects of infrastructure heterogeneity, e.g., 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Programming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Operating systems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Networking protocols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Hardware</a:t>
            </a:r>
          </a:p>
        </p:txBody>
      </p:sp>
      <p:sp>
        <p:nvSpPr>
          <p:cNvPr id="1668260" name="Rectangle 164"/>
          <p:cNvSpPr>
            <a:spLocks noChangeArrowheads="1"/>
          </p:cNvSpPr>
          <p:nvPr/>
        </p:nvSpPr>
        <p:spPr bwMode="auto">
          <a:xfrm>
            <a:off x="11843" y="3709604"/>
            <a:ext cx="4654550" cy="178510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Key implementation </a:t>
            </a:r>
            <a:br>
              <a:rPr lang="en-US" sz="2000" dirty="0" smtClean="0"/>
            </a:br>
            <a:r>
              <a:rPr lang="en-US" sz="2000" dirty="0" smtClean="0"/>
              <a:t>considerations:</a:t>
            </a:r>
          </a:p>
          <a:p>
            <a:pPr marL="461963" lvl="1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Real-time end-to-end </a:t>
            </a:r>
            <a:r>
              <a:rPr lang="en-US" sz="2000" dirty="0" err="1" smtClean="0"/>
              <a:t>QoS</a:t>
            </a:r>
            <a:r>
              <a:rPr lang="en-US" sz="2000" dirty="0" smtClean="0"/>
              <a:t> support</a:t>
            </a:r>
          </a:p>
          <a:p>
            <a:pPr marL="687388" lvl="1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bounded latency/jitter</a:t>
            </a:r>
            <a:r>
              <a:rPr lang="en-US" sz="2000" dirty="0"/>
              <a:t>, priority </a:t>
            </a:r>
            <a:r>
              <a:rPr lang="en-US" sz="2000" dirty="0" smtClean="0"/>
              <a:t>preservation, etc.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41575" y="6410125"/>
            <a:ext cx="905429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201575" y="5270458"/>
            <a:ext cx="1425826" cy="1084964"/>
            <a:chOff x="2369691" y="1432194"/>
            <a:chExt cx="2677115" cy="2169927"/>
          </a:xfrm>
        </p:grpSpPr>
        <p:pic>
          <p:nvPicPr>
            <p:cNvPr id="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1" name="Freeform 6"/>
          <p:cNvSpPr>
            <a:spLocks/>
          </p:cNvSpPr>
          <p:nvPr/>
        </p:nvSpPr>
        <p:spPr bwMode="auto">
          <a:xfrm rot="16200000" flipH="1">
            <a:off x="6634450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2" name="Picture 3" descr="middleware-pattern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7650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5363575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>
            <a:off x="6479850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>
            <a:off x="5942300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5910550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6723938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58" name="Picture 13" descr="middleware-pattern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7613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5043163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 rot="19641075" flipH="1">
            <a:off x="575338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7346148" y="4719225"/>
            <a:ext cx="196173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63" name="Rectangle 135"/>
          <p:cNvSpPr>
            <a:spLocks noChangeArrowheads="1"/>
          </p:cNvSpPr>
          <p:nvPr/>
        </p:nvSpPr>
        <p:spPr bwMode="auto">
          <a:xfrm>
            <a:off x="7321274" y="4212808"/>
            <a:ext cx="19866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64" name="Rectangle 137"/>
          <p:cNvSpPr>
            <a:spLocks noChangeArrowheads="1"/>
          </p:cNvSpPr>
          <p:nvPr/>
        </p:nvSpPr>
        <p:spPr bwMode="auto">
          <a:xfrm>
            <a:off x="7346148" y="679038"/>
            <a:ext cx="1961737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6: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7340426" y="2338201"/>
            <a:ext cx="2064214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4: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channel</a:t>
            </a:r>
          </a:p>
        </p:txBody>
      </p:sp>
      <p:sp>
        <p:nvSpPr>
          <p:cNvPr id="85" name="Rectangle 159"/>
          <p:cNvSpPr>
            <a:spLocks noChangeArrowheads="1"/>
          </p:cNvSpPr>
          <p:nvPr/>
        </p:nvSpPr>
        <p:spPr bwMode="auto">
          <a:xfrm>
            <a:off x="7340426" y="3490948"/>
            <a:ext cx="2064214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3: Broker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handles I/O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via upcalls</a:t>
            </a:r>
          </a:p>
        </p:txBody>
      </p:sp>
      <p:sp>
        <p:nvSpPr>
          <p:cNvPr id="90" name="Rectangle 136"/>
          <p:cNvSpPr>
            <a:spLocks noChangeArrowheads="1"/>
          </p:cNvSpPr>
          <p:nvPr/>
        </p:nvSpPr>
        <p:spPr bwMode="auto">
          <a:xfrm>
            <a:off x="7327348" y="1616341"/>
            <a:ext cx="22984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  <p:sp>
        <p:nvSpPr>
          <p:cNvPr id="112" name="AutoShape 11"/>
          <p:cNvSpPr>
            <a:spLocks noChangeArrowheads="1"/>
          </p:cNvSpPr>
          <p:nvPr/>
        </p:nvSpPr>
        <p:spPr bwMode="auto">
          <a:xfrm>
            <a:off x="4305588" y="1095375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13" name="AutoShape 138"/>
          <p:cNvSpPr>
            <a:spLocks noChangeArrowheads="1"/>
          </p:cNvSpPr>
          <p:nvPr/>
        </p:nvSpPr>
        <p:spPr bwMode="auto">
          <a:xfrm>
            <a:off x="4497675" y="334168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114" name="AutoShape 139"/>
          <p:cNvSpPr>
            <a:spLocks noChangeArrowheads="1"/>
          </p:cNvSpPr>
          <p:nvPr/>
        </p:nvSpPr>
        <p:spPr bwMode="auto">
          <a:xfrm>
            <a:off x="5475575" y="3353209"/>
            <a:ext cx="5905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115" name="AutoShape 140"/>
          <p:cNvSpPr>
            <a:spLocks noChangeArrowheads="1"/>
          </p:cNvSpPr>
          <p:nvPr/>
        </p:nvSpPr>
        <p:spPr bwMode="auto">
          <a:xfrm>
            <a:off x="6301075" y="334168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116" name="AutoShape 141"/>
          <p:cNvSpPr>
            <a:spLocks noChangeArrowheads="1"/>
          </p:cNvSpPr>
          <p:nvPr/>
        </p:nvSpPr>
        <p:spPr bwMode="auto">
          <a:xfrm>
            <a:off x="4381788" y="1358900"/>
            <a:ext cx="669925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117" name="AutoShape 142"/>
          <p:cNvSpPr>
            <a:spLocks noChangeArrowheads="1"/>
          </p:cNvSpPr>
          <p:nvPr/>
        </p:nvSpPr>
        <p:spPr bwMode="auto">
          <a:xfrm>
            <a:off x="5107275" y="1416050"/>
            <a:ext cx="596900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118" name="AutoShape 143"/>
          <p:cNvSpPr>
            <a:spLocks noChangeArrowheads="1"/>
          </p:cNvSpPr>
          <p:nvPr/>
        </p:nvSpPr>
        <p:spPr bwMode="auto">
          <a:xfrm>
            <a:off x="5750213" y="1381534"/>
            <a:ext cx="692150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119" name="AutoShape 144"/>
          <p:cNvSpPr>
            <a:spLocks noChangeArrowheads="1"/>
          </p:cNvSpPr>
          <p:nvPr/>
        </p:nvSpPr>
        <p:spPr bwMode="auto">
          <a:xfrm>
            <a:off x="6467763" y="1458913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120" name="Rectangle 145"/>
          <p:cNvSpPr>
            <a:spLocks noChangeArrowheads="1"/>
          </p:cNvSpPr>
          <p:nvPr/>
        </p:nvSpPr>
        <p:spPr bwMode="auto">
          <a:xfrm>
            <a:off x="5726400" y="3702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Publishers</a:t>
            </a:r>
            <a:r>
              <a:rPr lang="en-US" sz="1200" u="none"/>
              <a:t>  </a:t>
            </a:r>
          </a:p>
        </p:txBody>
      </p:sp>
      <p:sp>
        <p:nvSpPr>
          <p:cNvPr id="121" name="Rectangle 146"/>
          <p:cNvSpPr>
            <a:spLocks noChangeArrowheads="1"/>
          </p:cNvSpPr>
          <p:nvPr/>
        </p:nvSpPr>
        <p:spPr bwMode="auto">
          <a:xfrm>
            <a:off x="5288250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122" name="Line 147"/>
          <p:cNvSpPr>
            <a:spLocks noChangeShapeType="1"/>
          </p:cNvSpPr>
          <p:nvPr/>
        </p:nvSpPr>
        <p:spPr bwMode="auto">
          <a:xfrm flipV="1">
            <a:off x="4870738" y="276542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3" name="Line 148"/>
          <p:cNvSpPr>
            <a:spLocks noChangeShapeType="1"/>
          </p:cNvSpPr>
          <p:nvPr/>
        </p:nvSpPr>
        <p:spPr bwMode="auto">
          <a:xfrm flipH="1" flipV="1">
            <a:off x="5693063" y="276542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4" name="Line 149"/>
          <p:cNvSpPr>
            <a:spLocks noChangeShapeType="1"/>
          </p:cNvSpPr>
          <p:nvPr/>
        </p:nvSpPr>
        <p:spPr bwMode="auto">
          <a:xfrm flipH="1" flipV="1">
            <a:off x="6070888" y="276542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5" name="Rectangle 150"/>
          <p:cNvSpPr>
            <a:spLocks noChangeArrowheads="1"/>
          </p:cNvSpPr>
          <p:nvPr/>
        </p:nvSpPr>
        <p:spPr bwMode="auto">
          <a:xfrm>
            <a:off x="5153313" y="2949575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126" name="Line 151"/>
          <p:cNvSpPr>
            <a:spLocks noChangeShapeType="1"/>
          </p:cNvSpPr>
          <p:nvPr/>
        </p:nvSpPr>
        <p:spPr bwMode="auto">
          <a:xfrm flipH="1" flipV="1">
            <a:off x="4797713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7" name="Line 152"/>
          <p:cNvSpPr>
            <a:spLocks noChangeShapeType="1"/>
          </p:cNvSpPr>
          <p:nvPr/>
        </p:nvSpPr>
        <p:spPr bwMode="auto">
          <a:xfrm flipH="1" flipV="1">
            <a:off x="5661313" y="1754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8" name="Line 153"/>
          <p:cNvSpPr>
            <a:spLocks noChangeShapeType="1"/>
          </p:cNvSpPr>
          <p:nvPr/>
        </p:nvSpPr>
        <p:spPr bwMode="auto">
          <a:xfrm flipV="1">
            <a:off x="6139150" y="1976438"/>
            <a:ext cx="7874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9" name="Rectangle 154"/>
          <p:cNvSpPr>
            <a:spLocks noChangeArrowheads="1"/>
          </p:cNvSpPr>
          <p:nvPr/>
        </p:nvSpPr>
        <p:spPr bwMode="auto">
          <a:xfrm>
            <a:off x="4419888" y="1854200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130" name="Line 155"/>
          <p:cNvSpPr>
            <a:spLocks noChangeShapeType="1"/>
          </p:cNvSpPr>
          <p:nvPr/>
        </p:nvSpPr>
        <p:spPr bwMode="auto">
          <a:xfrm flipV="1">
            <a:off x="6066125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1" name="AutoShape 156"/>
          <p:cNvSpPr>
            <a:spLocks noChangeArrowheads="1"/>
          </p:cNvSpPr>
          <p:nvPr/>
        </p:nvSpPr>
        <p:spPr bwMode="auto">
          <a:xfrm>
            <a:off x="5216813" y="2185988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132" name="Line 160"/>
          <p:cNvSpPr>
            <a:spLocks noChangeShapeType="1"/>
          </p:cNvSpPr>
          <p:nvPr/>
        </p:nvSpPr>
        <p:spPr bwMode="auto">
          <a:xfrm flipV="1">
            <a:off x="6791613" y="3685055"/>
            <a:ext cx="128587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3" name="Line 161"/>
          <p:cNvSpPr>
            <a:spLocks noChangeShapeType="1"/>
          </p:cNvSpPr>
          <p:nvPr/>
        </p:nvSpPr>
        <p:spPr bwMode="auto">
          <a:xfrm flipH="1" flipV="1">
            <a:off x="5531138" y="3694113"/>
            <a:ext cx="153987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4" name="Line 162"/>
          <p:cNvSpPr>
            <a:spLocks noChangeShapeType="1"/>
          </p:cNvSpPr>
          <p:nvPr/>
        </p:nvSpPr>
        <p:spPr bwMode="auto">
          <a:xfrm flipH="1" flipV="1">
            <a:off x="4904075" y="3667593"/>
            <a:ext cx="153988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35" name="AutoShape 163"/>
          <p:cNvSpPr>
            <a:spLocks noChangeArrowheads="1"/>
          </p:cNvSpPr>
          <p:nvPr/>
        </p:nvSpPr>
        <p:spPr bwMode="auto">
          <a:xfrm>
            <a:off x="4683413" y="3948113"/>
            <a:ext cx="2273300" cy="3746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600" b="1" u="none">
                <a:solidFill>
                  <a:schemeClr val="bg1"/>
                </a:solidFill>
              </a:rPr>
              <a:t>Broker</a:t>
            </a:r>
          </a:p>
        </p:txBody>
      </p:sp>
    </p:spTree>
    <p:extLst>
      <p:ext uri="{BB962C8B-B14F-4D97-AF65-F5344CB8AC3E}">
        <p14:creationId xmlns:p14="http://schemas.microsoft.com/office/powerpoint/2010/main" val="3796469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465138" y="431800"/>
            <a:ext cx="7924800" cy="5857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Applying the Broker Pattern </a:t>
            </a:r>
            <a:br>
              <a:rPr lang="en-US" sz="3200" dirty="0" smtClean="0"/>
            </a:br>
            <a:endParaRPr lang="en-US" sz="3200" dirty="0" smtClean="0"/>
          </a:p>
        </p:txBody>
      </p:sp>
      <p:sp>
        <p:nvSpPr>
          <p:cNvPr id="47144" name="Rectangle 158"/>
          <p:cNvSpPr>
            <a:spLocks noChangeArrowheads="1"/>
          </p:cNvSpPr>
          <p:nvPr/>
        </p:nvSpPr>
        <p:spPr bwMode="auto">
          <a:xfrm>
            <a:off x="11843" y="983006"/>
            <a:ext cx="4369945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pattern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shielded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pub/sub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effects of infrastructure heterogeneity, e.g., 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Programming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Operating systems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Networking protocols</a:t>
            </a:r>
          </a:p>
          <a:p>
            <a:pPr marL="46355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Hardware</a:t>
            </a:r>
          </a:p>
        </p:txBody>
      </p:sp>
      <p:sp>
        <p:nvSpPr>
          <p:cNvPr id="1668260" name="Rectangle 164"/>
          <p:cNvSpPr>
            <a:spLocks noChangeArrowheads="1"/>
          </p:cNvSpPr>
          <p:nvPr/>
        </p:nvSpPr>
        <p:spPr bwMode="auto">
          <a:xfrm>
            <a:off x="11843" y="3709604"/>
            <a:ext cx="4654550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Key implementation </a:t>
            </a:r>
            <a:br>
              <a:rPr lang="en-US" sz="2000" dirty="0" smtClean="0"/>
            </a:br>
            <a:r>
              <a:rPr lang="en-US" sz="2000" dirty="0" smtClean="0"/>
              <a:t>considerations:</a:t>
            </a:r>
          </a:p>
          <a:p>
            <a:pPr marL="461963" lvl="1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Real-time end-to-end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QoS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support</a:t>
            </a:r>
          </a:p>
          <a:p>
            <a:pPr marL="687388" lvl="1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.g., bounded latency/jitter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priority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preservation, etc.</a:t>
            </a:r>
          </a:p>
          <a:p>
            <a:pPr marL="461963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Other ‘</a:t>
            </a:r>
            <a:r>
              <a:rPr lang="en-US" sz="2000" dirty="0" err="1" smtClean="0"/>
              <a:t>ilities</a:t>
            </a:r>
            <a:r>
              <a:rPr lang="en-US" sz="2000" dirty="0" smtClean="0"/>
              <a:t>’</a:t>
            </a:r>
          </a:p>
          <a:p>
            <a:pPr marL="685800" indent="-23495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dependability</a:t>
            </a:r>
            <a:r>
              <a:rPr lang="en-US" sz="2000" dirty="0"/>
              <a:t>, </a:t>
            </a:r>
            <a:r>
              <a:rPr lang="en-US" sz="2000" dirty="0" smtClean="0"/>
              <a:t>security</a:t>
            </a:r>
            <a:r>
              <a:rPr lang="en-US" sz="2000" dirty="0"/>
              <a:t>, etc.</a:t>
            </a:r>
          </a:p>
        </p:txBody>
      </p:sp>
      <p:sp>
        <p:nvSpPr>
          <p:cNvPr id="176" name="Rectangle 175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"/>
          <p:cNvSpPr>
            <a:spLocks noChangeArrowheads="1"/>
          </p:cNvSpPr>
          <p:nvPr/>
        </p:nvSpPr>
        <p:spPr bwMode="auto">
          <a:xfrm>
            <a:off x="41575" y="6410125"/>
            <a:ext cx="905429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schmidt/corba-research-realtime.html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7201575" y="5270458"/>
            <a:ext cx="1425826" cy="1084964"/>
            <a:chOff x="2369691" y="1432194"/>
            <a:chExt cx="2677115" cy="2169927"/>
          </a:xfrm>
        </p:grpSpPr>
        <p:pic>
          <p:nvPicPr>
            <p:cNvPr id="49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1" name="Freeform 6"/>
          <p:cNvSpPr>
            <a:spLocks/>
          </p:cNvSpPr>
          <p:nvPr/>
        </p:nvSpPr>
        <p:spPr bwMode="auto">
          <a:xfrm rot="16200000" flipH="1">
            <a:off x="6634450" y="5059362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52" name="Picture 3" descr="middleware-pattern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7650" y="4997450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5363575" y="49547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auto">
          <a:xfrm>
            <a:off x="6479850" y="6073116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5" name="Line 7"/>
          <p:cNvSpPr>
            <a:spLocks noChangeShapeType="1"/>
          </p:cNvSpPr>
          <p:nvPr/>
        </p:nvSpPr>
        <p:spPr bwMode="auto">
          <a:xfrm>
            <a:off x="5942300" y="5591175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6" name="Rectangle 8"/>
          <p:cNvSpPr>
            <a:spLocks noChangeArrowheads="1"/>
          </p:cNvSpPr>
          <p:nvPr/>
        </p:nvSpPr>
        <p:spPr bwMode="auto">
          <a:xfrm>
            <a:off x="5910550" y="5575100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57" name="Rectangle 9"/>
          <p:cNvSpPr>
            <a:spLocks noChangeArrowheads="1"/>
          </p:cNvSpPr>
          <p:nvPr/>
        </p:nvSpPr>
        <p:spPr bwMode="auto">
          <a:xfrm>
            <a:off x="6723938" y="5777141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58" name="Picture 13" descr="middleware-patterns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87613" y="5758650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Rectangle 14"/>
          <p:cNvSpPr>
            <a:spLocks noChangeArrowheads="1"/>
          </p:cNvSpPr>
          <p:nvPr/>
        </p:nvSpPr>
        <p:spPr bwMode="auto">
          <a:xfrm>
            <a:off x="5043163" y="5715988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60" name="AutoShape 10"/>
          <p:cNvSpPr>
            <a:spLocks noChangeArrowheads="1"/>
          </p:cNvSpPr>
          <p:nvPr/>
        </p:nvSpPr>
        <p:spPr bwMode="auto">
          <a:xfrm rot="19641075" flipH="1">
            <a:off x="5753388" y="3951288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1" name="AutoShape 11"/>
          <p:cNvSpPr>
            <a:spLocks noChangeArrowheads="1"/>
          </p:cNvSpPr>
          <p:nvPr/>
        </p:nvSpPr>
        <p:spPr bwMode="auto">
          <a:xfrm>
            <a:off x="4305588" y="1095375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7346148" y="4719225"/>
            <a:ext cx="1961737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1: Sensors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generate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data</a:t>
            </a:r>
          </a:p>
        </p:txBody>
      </p:sp>
      <p:sp>
        <p:nvSpPr>
          <p:cNvPr id="63" name="Rectangle 135"/>
          <p:cNvSpPr>
            <a:spLocks noChangeArrowheads="1"/>
          </p:cNvSpPr>
          <p:nvPr/>
        </p:nvSpPr>
        <p:spPr bwMode="auto">
          <a:xfrm>
            <a:off x="7321274" y="4212808"/>
            <a:ext cx="1986612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2: I/O via interrupts</a:t>
            </a:r>
          </a:p>
        </p:txBody>
      </p:sp>
      <p:sp>
        <p:nvSpPr>
          <p:cNvPr id="64" name="Rectangle 137"/>
          <p:cNvSpPr>
            <a:spLocks noChangeArrowheads="1"/>
          </p:cNvSpPr>
          <p:nvPr/>
        </p:nvSpPr>
        <p:spPr bwMode="auto">
          <a:xfrm>
            <a:off x="7346148" y="679038"/>
            <a:ext cx="1961737" cy="9541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6: Subscribers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perform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avionics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operations</a:t>
            </a:r>
          </a:p>
        </p:txBody>
      </p:sp>
      <p:sp>
        <p:nvSpPr>
          <p:cNvPr id="65" name="AutoShape 138"/>
          <p:cNvSpPr>
            <a:spLocks noChangeArrowheads="1"/>
          </p:cNvSpPr>
          <p:nvPr/>
        </p:nvSpPr>
        <p:spPr bwMode="auto">
          <a:xfrm>
            <a:off x="4497675" y="3341688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66" name="AutoShape 139"/>
          <p:cNvSpPr>
            <a:spLocks noChangeArrowheads="1"/>
          </p:cNvSpPr>
          <p:nvPr/>
        </p:nvSpPr>
        <p:spPr bwMode="auto">
          <a:xfrm>
            <a:off x="5475575" y="3353209"/>
            <a:ext cx="5905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67" name="AutoShape 140"/>
          <p:cNvSpPr>
            <a:spLocks noChangeArrowheads="1"/>
          </p:cNvSpPr>
          <p:nvPr/>
        </p:nvSpPr>
        <p:spPr bwMode="auto">
          <a:xfrm>
            <a:off x="6301075" y="3341688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68" name="AutoShape 141"/>
          <p:cNvSpPr>
            <a:spLocks noChangeArrowheads="1"/>
          </p:cNvSpPr>
          <p:nvPr/>
        </p:nvSpPr>
        <p:spPr bwMode="auto">
          <a:xfrm>
            <a:off x="4381788" y="1358900"/>
            <a:ext cx="669925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69" name="AutoShape 142"/>
          <p:cNvSpPr>
            <a:spLocks noChangeArrowheads="1"/>
          </p:cNvSpPr>
          <p:nvPr/>
        </p:nvSpPr>
        <p:spPr bwMode="auto">
          <a:xfrm>
            <a:off x="5107275" y="1416050"/>
            <a:ext cx="596900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70" name="AutoShape 143"/>
          <p:cNvSpPr>
            <a:spLocks noChangeArrowheads="1"/>
          </p:cNvSpPr>
          <p:nvPr/>
        </p:nvSpPr>
        <p:spPr bwMode="auto">
          <a:xfrm>
            <a:off x="5750213" y="1381534"/>
            <a:ext cx="692150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71" name="AutoShape 144"/>
          <p:cNvSpPr>
            <a:spLocks noChangeArrowheads="1"/>
          </p:cNvSpPr>
          <p:nvPr/>
        </p:nvSpPr>
        <p:spPr bwMode="auto">
          <a:xfrm>
            <a:off x="6467763" y="1458913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72" name="Rectangle 145"/>
          <p:cNvSpPr>
            <a:spLocks noChangeArrowheads="1"/>
          </p:cNvSpPr>
          <p:nvPr/>
        </p:nvSpPr>
        <p:spPr bwMode="auto">
          <a:xfrm>
            <a:off x="5726400" y="3702050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Publishers</a:t>
            </a:r>
            <a:r>
              <a:rPr lang="en-US" sz="1200" u="none"/>
              <a:t>  </a:t>
            </a:r>
          </a:p>
        </p:txBody>
      </p:sp>
      <p:sp>
        <p:nvSpPr>
          <p:cNvPr id="73" name="Rectangle 146"/>
          <p:cNvSpPr>
            <a:spLocks noChangeArrowheads="1"/>
          </p:cNvSpPr>
          <p:nvPr/>
        </p:nvSpPr>
        <p:spPr bwMode="auto">
          <a:xfrm>
            <a:off x="5288250" y="1096963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74" name="Line 147"/>
          <p:cNvSpPr>
            <a:spLocks noChangeShapeType="1"/>
          </p:cNvSpPr>
          <p:nvPr/>
        </p:nvSpPr>
        <p:spPr bwMode="auto">
          <a:xfrm flipV="1">
            <a:off x="4870738" y="2765425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5" name="Line 148"/>
          <p:cNvSpPr>
            <a:spLocks noChangeShapeType="1"/>
          </p:cNvSpPr>
          <p:nvPr/>
        </p:nvSpPr>
        <p:spPr bwMode="auto">
          <a:xfrm flipH="1" flipV="1">
            <a:off x="5693063" y="2765425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" name="Line 149"/>
          <p:cNvSpPr>
            <a:spLocks noChangeShapeType="1"/>
          </p:cNvSpPr>
          <p:nvPr/>
        </p:nvSpPr>
        <p:spPr bwMode="auto">
          <a:xfrm flipH="1" flipV="1">
            <a:off x="6070888" y="2765425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Rectangle 150"/>
          <p:cNvSpPr>
            <a:spLocks noChangeArrowheads="1"/>
          </p:cNvSpPr>
          <p:nvPr/>
        </p:nvSpPr>
        <p:spPr bwMode="auto">
          <a:xfrm>
            <a:off x="5153313" y="2949575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78" name="Line 151"/>
          <p:cNvSpPr>
            <a:spLocks noChangeShapeType="1"/>
          </p:cNvSpPr>
          <p:nvPr/>
        </p:nvSpPr>
        <p:spPr bwMode="auto">
          <a:xfrm flipH="1" flipV="1">
            <a:off x="4797713" y="1720850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152"/>
          <p:cNvSpPr>
            <a:spLocks noChangeShapeType="1"/>
          </p:cNvSpPr>
          <p:nvPr/>
        </p:nvSpPr>
        <p:spPr bwMode="auto">
          <a:xfrm flipH="1" flipV="1">
            <a:off x="5661313" y="1754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153"/>
          <p:cNvSpPr>
            <a:spLocks noChangeShapeType="1"/>
          </p:cNvSpPr>
          <p:nvPr/>
        </p:nvSpPr>
        <p:spPr bwMode="auto">
          <a:xfrm flipV="1">
            <a:off x="6139150" y="1976438"/>
            <a:ext cx="7874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Rectangle 154"/>
          <p:cNvSpPr>
            <a:spLocks noChangeArrowheads="1"/>
          </p:cNvSpPr>
          <p:nvPr/>
        </p:nvSpPr>
        <p:spPr bwMode="auto">
          <a:xfrm>
            <a:off x="4419888" y="1854200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82" name="Line 155"/>
          <p:cNvSpPr>
            <a:spLocks noChangeShapeType="1"/>
          </p:cNvSpPr>
          <p:nvPr/>
        </p:nvSpPr>
        <p:spPr bwMode="auto">
          <a:xfrm flipV="1">
            <a:off x="6066125" y="1720850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AutoShape 156"/>
          <p:cNvSpPr>
            <a:spLocks noChangeArrowheads="1"/>
          </p:cNvSpPr>
          <p:nvPr/>
        </p:nvSpPr>
        <p:spPr bwMode="auto">
          <a:xfrm>
            <a:off x="5216813" y="2185988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84" name="Rectangle 157"/>
          <p:cNvSpPr>
            <a:spLocks noChangeArrowheads="1"/>
          </p:cNvSpPr>
          <p:nvPr/>
        </p:nvSpPr>
        <p:spPr bwMode="auto">
          <a:xfrm>
            <a:off x="7340426" y="2338201"/>
            <a:ext cx="2064214" cy="116955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4: Sensor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publishers  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push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to event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channel</a:t>
            </a:r>
          </a:p>
        </p:txBody>
      </p:sp>
      <p:sp>
        <p:nvSpPr>
          <p:cNvPr id="85" name="Rectangle 159"/>
          <p:cNvSpPr>
            <a:spLocks noChangeArrowheads="1"/>
          </p:cNvSpPr>
          <p:nvPr/>
        </p:nvSpPr>
        <p:spPr bwMode="auto">
          <a:xfrm>
            <a:off x="7340426" y="3490948"/>
            <a:ext cx="2064214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3: Broker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handles I/O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/>
              <a:t>    via upcalls</a:t>
            </a:r>
          </a:p>
        </p:txBody>
      </p:sp>
      <p:sp>
        <p:nvSpPr>
          <p:cNvPr id="86" name="Line 160"/>
          <p:cNvSpPr>
            <a:spLocks noChangeShapeType="1"/>
          </p:cNvSpPr>
          <p:nvPr/>
        </p:nvSpPr>
        <p:spPr bwMode="auto">
          <a:xfrm flipV="1">
            <a:off x="6791613" y="3685055"/>
            <a:ext cx="128587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Line 161"/>
          <p:cNvSpPr>
            <a:spLocks noChangeShapeType="1"/>
          </p:cNvSpPr>
          <p:nvPr/>
        </p:nvSpPr>
        <p:spPr bwMode="auto">
          <a:xfrm flipH="1" flipV="1">
            <a:off x="5531138" y="3694113"/>
            <a:ext cx="153987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Line 162"/>
          <p:cNvSpPr>
            <a:spLocks noChangeShapeType="1"/>
          </p:cNvSpPr>
          <p:nvPr/>
        </p:nvSpPr>
        <p:spPr bwMode="auto">
          <a:xfrm flipH="1" flipV="1">
            <a:off x="4904075" y="3667593"/>
            <a:ext cx="153988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AutoShape 163"/>
          <p:cNvSpPr>
            <a:spLocks noChangeArrowheads="1"/>
          </p:cNvSpPr>
          <p:nvPr/>
        </p:nvSpPr>
        <p:spPr bwMode="auto">
          <a:xfrm>
            <a:off x="4683413" y="3948113"/>
            <a:ext cx="2273300" cy="3746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600" b="1" u="none">
                <a:solidFill>
                  <a:schemeClr val="bg1"/>
                </a:solidFill>
              </a:rPr>
              <a:t>Broker</a:t>
            </a:r>
          </a:p>
        </p:txBody>
      </p:sp>
      <p:sp>
        <p:nvSpPr>
          <p:cNvPr id="90" name="Rectangle 136"/>
          <p:cNvSpPr>
            <a:spLocks noChangeArrowheads="1"/>
          </p:cNvSpPr>
          <p:nvPr/>
        </p:nvSpPr>
        <p:spPr bwMode="auto">
          <a:xfrm>
            <a:off x="7327348" y="1616341"/>
            <a:ext cx="2298452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5: Event Channel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pushes events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i="1" u="none" dirty="0"/>
              <a:t>    to  </a:t>
            </a:r>
            <a:r>
              <a:rPr lang="en-US" sz="1400" b="1" i="1" u="none" dirty="0" smtClean="0"/>
              <a:t>subscriber(s</a:t>
            </a:r>
            <a:r>
              <a:rPr lang="en-US" sz="1400" b="1" i="1" u="non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857306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573720" y="1142206"/>
            <a:ext cx="34863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collaboration between the Publisher-Subscriber </a:t>
            </a:r>
            <a:r>
              <a:rPr lang="en-US" sz="2000" dirty="0"/>
              <a:t>&amp; Broker patterns </a:t>
            </a:r>
            <a:r>
              <a:rPr lang="en-US" sz="2000" dirty="0" smtClean="0"/>
              <a:t>in </a:t>
            </a:r>
            <a:r>
              <a:rPr lang="en-US" sz="2000" dirty="0"/>
              <a:t>our avionics control system example </a:t>
            </a:r>
            <a:r>
              <a:rPr lang="en-US" sz="2000" dirty="0" smtClean="0"/>
              <a:t>underscores that patterns aren’t islands</a:t>
            </a:r>
            <a:endParaRPr lang="en-US" sz="2000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3312188" y="5180764"/>
            <a:ext cx="1425826" cy="1084964"/>
            <a:chOff x="2369691" y="1432194"/>
            <a:chExt cx="2677115" cy="2169927"/>
          </a:xfrm>
        </p:grpSpPr>
        <p:pic>
          <p:nvPicPr>
            <p:cNvPr id="115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6" name="Rectangle 115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7" name="Freeform 6"/>
          <p:cNvSpPr>
            <a:spLocks/>
          </p:cNvSpPr>
          <p:nvPr/>
        </p:nvSpPr>
        <p:spPr bwMode="auto">
          <a:xfrm rot="16200000" flipH="1">
            <a:off x="2745063" y="4969668"/>
            <a:ext cx="617537" cy="747713"/>
          </a:xfrm>
          <a:custGeom>
            <a:avLst/>
            <a:gdLst>
              <a:gd name="T0" fmla="*/ 0 w 335"/>
              <a:gd name="T1" fmla="*/ 0 h 471"/>
              <a:gd name="T2" fmla="*/ 2147483647 w 335"/>
              <a:gd name="T3" fmla="*/ 2147483647 h 471"/>
              <a:gd name="T4" fmla="*/ 2147483647 w 335"/>
              <a:gd name="T5" fmla="*/ 2147483647 h 471"/>
              <a:gd name="T6" fmla="*/ 0 60000 65536"/>
              <a:gd name="T7" fmla="*/ 0 60000 65536"/>
              <a:gd name="T8" fmla="*/ 0 60000 65536"/>
              <a:gd name="T9" fmla="*/ 0 w 335"/>
              <a:gd name="T10" fmla="*/ 0 h 471"/>
              <a:gd name="T11" fmla="*/ 335 w 335"/>
              <a:gd name="T12" fmla="*/ 471 h 47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471">
                <a:moveTo>
                  <a:pt x="0" y="0"/>
                </a:moveTo>
                <a:lnTo>
                  <a:pt x="335" y="2"/>
                </a:lnTo>
                <a:lnTo>
                  <a:pt x="335" y="47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8" name="Picture 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8263" y="4907756"/>
            <a:ext cx="1392238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" name="Rectangle 4"/>
          <p:cNvSpPr>
            <a:spLocks noChangeArrowheads="1"/>
          </p:cNvSpPr>
          <p:nvPr/>
        </p:nvSpPr>
        <p:spPr bwMode="auto">
          <a:xfrm>
            <a:off x="1474188" y="4865094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1</a:t>
            </a:r>
          </a:p>
        </p:txBody>
      </p:sp>
      <p:sp>
        <p:nvSpPr>
          <p:cNvPr id="120" name="Line 5"/>
          <p:cNvSpPr>
            <a:spLocks noChangeShapeType="1"/>
          </p:cNvSpPr>
          <p:nvPr/>
        </p:nvSpPr>
        <p:spPr bwMode="auto">
          <a:xfrm>
            <a:off x="2590463" y="5983422"/>
            <a:ext cx="10261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21" name="Line 7"/>
          <p:cNvSpPr>
            <a:spLocks noChangeShapeType="1"/>
          </p:cNvSpPr>
          <p:nvPr/>
        </p:nvSpPr>
        <p:spPr bwMode="auto">
          <a:xfrm>
            <a:off x="2052913" y="5501481"/>
            <a:ext cx="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22" name="Rectangle 8"/>
          <p:cNvSpPr>
            <a:spLocks noChangeArrowheads="1"/>
          </p:cNvSpPr>
          <p:nvPr/>
        </p:nvSpPr>
        <p:spPr bwMode="auto">
          <a:xfrm>
            <a:off x="2021163" y="5485406"/>
            <a:ext cx="4318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VME</a:t>
            </a:r>
          </a:p>
        </p:txBody>
      </p:sp>
      <p:sp>
        <p:nvSpPr>
          <p:cNvPr id="123" name="Rectangle 9"/>
          <p:cNvSpPr>
            <a:spLocks noChangeArrowheads="1"/>
          </p:cNvSpPr>
          <p:nvPr/>
        </p:nvSpPr>
        <p:spPr bwMode="auto">
          <a:xfrm>
            <a:off x="2834551" y="5687447"/>
            <a:ext cx="43815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/>
              <a:t>1553</a:t>
            </a:r>
          </a:p>
        </p:txBody>
      </p:sp>
      <p:pic>
        <p:nvPicPr>
          <p:cNvPr id="124" name="Picture 13" descr="middleware-patterns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98226" y="5668956"/>
            <a:ext cx="1392237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" name="Rectangle 14"/>
          <p:cNvSpPr>
            <a:spLocks noChangeArrowheads="1"/>
          </p:cNvSpPr>
          <p:nvPr/>
        </p:nvSpPr>
        <p:spPr bwMode="auto">
          <a:xfrm>
            <a:off x="1153776" y="5626294"/>
            <a:ext cx="609600" cy="228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900" b="1" u="none" dirty="0"/>
              <a:t>Board 2</a:t>
            </a:r>
          </a:p>
        </p:txBody>
      </p:sp>
      <p:sp>
        <p:nvSpPr>
          <p:cNvPr id="126" name="AutoShape 10"/>
          <p:cNvSpPr>
            <a:spLocks noChangeArrowheads="1"/>
          </p:cNvSpPr>
          <p:nvPr/>
        </p:nvSpPr>
        <p:spPr bwMode="auto">
          <a:xfrm rot="19641075" flipH="1">
            <a:off x="1864001" y="3861594"/>
            <a:ext cx="893762" cy="1274762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6" name="AutoShape 11"/>
          <p:cNvSpPr>
            <a:spLocks noChangeArrowheads="1"/>
          </p:cNvSpPr>
          <p:nvPr/>
        </p:nvSpPr>
        <p:spPr bwMode="auto">
          <a:xfrm>
            <a:off x="289409" y="1060450"/>
            <a:ext cx="3028950" cy="3262313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7" name="AutoShape 138"/>
          <p:cNvSpPr>
            <a:spLocks noChangeArrowheads="1"/>
          </p:cNvSpPr>
          <p:nvPr/>
        </p:nvSpPr>
        <p:spPr bwMode="auto">
          <a:xfrm>
            <a:off x="481496" y="3306763"/>
            <a:ext cx="61277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GPS</a:t>
            </a:r>
          </a:p>
        </p:txBody>
      </p:sp>
      <p:sp>
        <p:nvSpPr>
          <p:cNvPr id="68" name="AutoShape 139"/>
          <p:cNvSpPr>
            <a:spLocks noChangeArrowheads="1"/>
          </p:cNvSpPr>
          <p:nvPr/>
        </p:nvSpPr>
        <p:spPr bwMode="auto">
          <a:xfrm>
            <a:off x="1459396" y="3318284"/>
            <a:ext cx="590550" cy="316682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anchor="ctr">
            <a:spAutoFit/>
          </a:bodyPr>
          <a:lstStyle/>
          <a:p>
            <a:pPr algn="ctr"/>
            <a:r>
              <a:rPr lang="en-US" sz="1400" b="1" u="none"/>
              <a:t>IFF</a:t>
            </a:r>
          </a:p>
        </p:txBody>
      </p:sp>
      <p:sp>
        <p:nvSpPr>
          <p:cNvPr id="69" name="AutoShape 140"/>
          <p:cNvSpPr>
            <a:spLocks noChangeArrowheads="1"/>
          </p:cNvSpPr>
          <p:nvPr/>
        </p:nvSpPr>
        <p:spPr bwMode="auto">
          <a:xfrm>
            <a:off x="2284896" y="3306763"/>
            <a:ext cx="733425" cy="33972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FLIR</a:t>
            </a:r>
          </a:p>
        </p:txBody>
      </p:sp>
      <p:sp>
        <p:nvSpPr>
          <p:cNvPr id="70" name="AutoShape 141"/>
          <p:cNvSpPr>
            <a:spLocks noChangeArrowheads="1"/>
          </p:cNvSpPr>
          <p:nvPr/>
        </p:nvSpPr>
        <p:spPr bwMode="auto">
          <a:xfrm>
            <a:off x="365609" y="1323975"/>
            <a:ext cx="669925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HUD</a:t>
            </a:r>
          </a:p>
        </p:txBody>
      </p:sp>
      <p:sp>
        <p:nvSpPr>
          <p:cNvPr id="71" name="AutoShape 142"/>
          <p:cNvSpPr>
            <a:spLocks noChangeArrowheads="1"/>
          </p:cNvSpPr>
          <p:nvPr/>
        </p:nvSpPr>
        <p:spPr bwMode="auto">
          <a:xfrm>
            <a:off x="1091096" y="1381125"/>
            <a:ext cx="596900" cy="339725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Nav</a:t>
            </a:r>
          </a:p>
        </p:txBody>
      </p:sp>
      <p:sp>
        <p:nvSpPr>
          <p:cNvPr id="72" name="AutoShape 143"/>
          <p:cNvSpPr>
            <a:spLocks noChangeArrowheads="1"/>
          </p:cNvSpPr>
          <p:nvPr/>
        </p:nvSpPr>
        <p:spPr bwMode="auto">
          <a:xfrm>
            <a:off x="1734034" y="1346609"/>
            <a:ext cx="692150" cy="316682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 dirty="0" smtClean="0"/>
              <a:t>…</a:t>
            </a:r>
            <a:endParaRPr lang="en-US" sz="1400" b="1" u="none" dirty="0"/>
          </a:p>
        </p:txBody>
      </p:sp>
      <p:sp>
        <p:nvSpPr>
          <p:cNvPr id="73" name="AutoShape 144"/>
          <p:cNvSpPr>
            <a:spLocks noChangeArrowheads="1"/>
          </p:cNvSpPr>
          <p:nvPr/>
        </p:nvSpPr>
        <p:spPr bwMode="auto">
          <a:xfrm>
            <a:off x="2451584" y="1423988"/>
            <a:ext cx="812800" cy="508000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200" b="1" u="none"/>
              <a:t>Air Frame</a:t>
            </a:r>
          </a:p>
        </p:txBody>
      </p:sp>
      <p:sp>
        <p:nvSpPr>
          <p:cNvPr id="74" name="Rectangle 145"/>
          <p:cNvSpPr>
            <a:spLocks noChangeArrowheads="1"/>
          </p:cNvSpPr>
          <p:nvPr/>
        </p:nvSpPr>
        <p:spPr bwMode="auto">
          <a:xfrm>
            <a:off x="1710221" y="3667125"/>
            <a:ext cx="1049338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Publishers</a:t>
            </a:r>
            <a:r>
              <a:rPr lang="en-US" sz="1200" u="none"/>
              <a:t>  </a:t>
            </a:r>
          </a:p>
        </p:txBody>
      </p:sp>
      <p:sp>
        <p:nvSpPr>
          <p:cNvPr id="75" name="Rectangle 146"/>
          <p:cNvSpPr>
            <a:spLocks noChangeArrowheads="1"/>
          </p:cNvSpPr>
          <p:nvPr/>
        </p:nvSpPr>
        <p:spPr bwMode="auto">
          <a:xfrm>
            <a:off x="1272071" y="1062038"/>
            <a:ext cx="1149350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u="none"/>
              <a:t>Subscribers</a:t>
            </a:r>
            <a:r>
              <a:rPr lang="en-US" sz="1200" u="none"/>
              <a:t>  </a:t>
            </a:r>
          </a:p>
        </p:txBody>
      </p:sp>
      <p:sp>
        <p:nvSpPr>
          <p:cNvPr id="76" name="Line 147"/>
          <p:cNvSpPr>
            <a:spLocks noChangeShapeType="1"/>
          </p:cNvSpPr>
          <p:nvPr/>
        </p:nvSpPr>
        <p:spPr bwMode="auto">
          <a:xfrm flipV="1">
            <a:off x="854559" y="2730500"/>
            <a:ext cx="492125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Line 148"/>
          <p:cNvSpPr>
            <a:spLocks noChangeShapeType="1"/>
          </p:cNvSpPr>
          <p:nvPr/>
        </p:nvSpPr>
        <p:spPr bwMode="auto">
          <a:xfrm flipH="1" flipV="1">
            <a:off x="1676884" y="2730500"/>
            <a:ext cx="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" name="Line 149"/>
          <p:cNvSpPr>
            <a:spLocks noChangeShapeType="1"/>
          </p:cNvSpPr>
          <p:nvPr/>
        </p:nvSpPr>
        <p:spPr bwMode="auto">
          <a:xfrm flipH="1" flipV="1">
            <a:off x="2054709" y="2730500"/>
            <a:ext cx="444500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Rectangle 150"/>
          <p:cNvSpPr>
            <a:spLocks noChangeArrowheads="1"/>
          </p:cNvSpPr>
          <p:nvPr/>
        </p:nvSpPr>
        <p:spPr bwMode="auto">
          <a:xfrm>
            <a:off x="1137134" y="2914650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80" name="Line 151"/>
          <p:cNvSpPr>
            <a:spLocks noChangeShapeType="1"/>
          </p:cNvSpPr>
          <p:nvPr/>
        </p:nvSpPr>
        <p:spPr bwMode="auto">
          <a:xfrm flipH="1" flipV="1">
            <a:off x="781534" y="1685925"/>
            <a:ext cx="50165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1" name="Line 152"/>
          <p:cNvSpPr>
            <a:spLocks noChangeShapeType="1"/>
          </p:cNvSpPr>
          <p:nvPr/>
        </p:nvSpPr>
        <p:spPr bwMode="auto">
          <a:xfrm flipH="1" flipV="1">
            <a:off x="1645134" y="17192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2" name="Line 153"/>
          <p:cNvSpPr>
            <a:spLocks noChangeShapeType="1"/>
          </p:cNvSpPr>
          <p:nvPr/>
        </p:nvSpPr>
        <p:spPr bwMode="auto">
          <a:xfrm flipV="1">
            <a:off x="2122971" y="1941513"/>
            <a:ext cx="787400" cy="492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3" name="Rectangle 154"/>
          <p:cNvSpPr>
            <a:spLocks noChangeArrowheads="1"/>
          </p:cNvSpPr>
          <p:nvPr/>
        </p:nvSpPr>
        <p:spPr bwMode="auto">
          <a:xfrm>
            <a:off x="403709" y="1819275"/>
            <a:ext cx="1566862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u="none">
                <a:latin typeface="Courier New" pitchFamily="49" charset="0"/>
              </a:rPr>
              <a:t>push(event)  </a:t>
            </a:r>
          </a:p>
        </p:txBody>
      </p:sp>
      <p:sp>
        <p:nvSpPr>
          <p:cNvPr id="84" name="Line 155"/>
          <p:cNvSpPr>
            <a:spLocks noChangeShapeType="1"/>
          </p:cNvSpPr>
          <p:nvPr/>
        </p:nvSpPr>
        <p:spPr bwMode="auto">
          <a:xfrm flipV="1">
            <a:off x="2049946" y="1685925"/>
            <a:ext cx="0" cy="982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5" name="AutoShape 156"/>
          <p:cNvSpPr>
            <a:spLocks noChangeArrowheads="1"/>
          </p:cNvSpPr>
          <p:nvPr/>
        </p:nvSpPr>
        <p:spPr bwMode="auto">
          <a:xfrm>
            <a:off x="1200634" y="2151063"/>
            <a:ext cx="985837" cy="574675"/>
          </a:xfrm>
          <a:prstGeom prst="roundRect">
            <a:avLst>
              <a:gd name="adj" fmla="val 16667"/>
            </a:avLst>
          </a:prstGeom>
          <a:solidFill>
            <a:srgbClr val="FF99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400" b="1" u="none"/>
              <a:t>Event Channel</a:t>
            </a:r>
          </a:p>
        </p:txBody>
      </p:sp>
      <p:sp>
        <p:nvSpPr>
          <p:cNvPr id="86" name="Line 160"/>
          <p:cNvSpPr>
            <a:spLocks noChangeShapeType="1"/>
          </p:cNvSpPr>
          <p:nvPr/>
        </p:nvSpPr>
        <p:spPr bwMode="auto">
          <a:xfrm flipV="1">
            <a:off x="2775434" y="3650130"/>
            <a:ext cx="128587" cy="284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7" name="Line 161"/>
          <p:cNvSpPr>
            <a:spLocks noChangeShapeType="1"/>
          </p:cNvSpPr>
          <p:nvPr/>
        </p:nvSpPr>
        <p:spPr bwMode="auto">
          <a:xfrm flipH="1" flipV="1">
            <a:off x="1514959" y="3659188"/>
            <a:ext cx="153987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8" name="Line 162"/>
          <p:cNvSpPr>
            <a:spLocks noChangeShapeType="1"/>
          </p:cNvSpPr>
          <p:nvPr/>
        </p:nvSpPr>
        <p:spPr bwMode="auto">
          <a:xfrm flipH="1" flipV="1">
            <a:off x="887896" y="3632668"/>
            <a:ext cx="153988" cy="315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9" name="AutoShape 163"/>
          <p:cNvSpPr>
            <a:spLocks noChangeArrowheads="1"/>
          </p:cNvSpPr>
          <p:nvPr/>
        </p:nvSpPr>
        <p:spPr bwMode="auto">
          <a:xfrm>
            <a:off x="667234" y="3913188"/>
            <a:ext cx="2273300" cy="3746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/>
            <a:r>
              <a:rPr lang="en-US" sz="1600" b="1" u="none">
                <a:solidFill>
                  <a:schemeClr val="bg1"/>
                </a:solidFill>
              </a:rPr>
              <a:t>Broker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38014" y="3144492"/>
            <a:ext cx="3825662" cy="3046277"/>
            <a:chOff x="4889984" y="1931988"/>
            <a:chExt cx="6810375" cy="4738687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984" y="1974850"/>
              <a:ext cx="6755892" cy="4658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&quot;No&quot; Symbol 2"/>
            <p:cNvSpPr/>
            <p:nvPr/>
          </p:nvSpPr>
          <p:spPr bwMode="auto">
            <a:xfrm>
              <a:off x="4889984" y="1931988"/>
              <a:ext cx="6810375" cy="4738687"/>
            </a:xfrm>
            <a:prstGeom prst="noSmoking">
              <a:avLst>
                <a:gd name="adj" fmla="val 3042"/>
              </a:avLst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506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83718" y="1142206"/>
            <a:ext cx="5432852" cy="5153819"/>
          </a:xfrm>
          <a:prstGeom prst="roundRect">
            <a:avLst>
              <a:gd name="adj" fmla="val 613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73720" y="1142206"/>
            <a:ext cx="3486323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collaboration between the Publisher-Subscriber &amp; Broker patterns in our avionics control system example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underscores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patterns aren’t islands</a:t>
            </a:r>
          </a:p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We’ll now summarize other patterns commonly used to implement the </a:t>
            </a:r>
            <a:r>
              <a:rPr lang="en-US" sz="2000" i="1" dirty="0" smtClean="0"/>
              <a:t>Broker</a:t>
            </a:r>
            <a:r>
              <a:rPr lang="en-US" sz="2000" dirty="0" smtClean="0"/>
              <a:t> pattern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48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5573720" y="1142206"/>
            <a:ext cx="3486323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collaboration between the Publisher-Subscriber &amp; Broker patterns in our avionics control system example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underscores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patterns aren’t islands</a:t>
            </a:r>
          </a:p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We’ll now summarize other patterns commonly used to implement the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Broker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pattern </a:t>
            </a:r>
          </a:p>
          <a:p>
            <a:pPr marL="2270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first presented in </a:t>
            </a:r>
            <a:r>
              <a:rPr lang="en-US" sz="2000" dirty="0"/>
              <a:t>context of </a:t>
            </a:r>
            <a:r>
              <a:rPr lang="en-US" sz="2000" dirty="0" smtClean="0"/>
              <a:t>a CORBA broker implementation</a:t>
            </a:r>
          </a:p>
          <a:p>
            <a:pPr marL="455613" lvl="1" indent="-227013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Then covered in more detail &amp; in other contexts later</a:t>
            </a:r>
            <a:endParaRPr lang="en-US" sz="2000" dirty="0"/>
          </a:p>
        </p:txBody>
      </p:sp>
      <p:sp>
        <p:nvSpPr>
          <p:cNvPr id="73" name="Rectangle 4"/>
          <p:cNvSpPr>
            <a:spLocks noChangeArrowheads="1"/>
          </p:cNvSpPr>
          <p:nvPr/>
        </p:nvSpPr>
        <p:spPr bwMode="auto">
          <a:xfrm>
            <a:off x="495299" y="6410125"/>
            <a:ext cx="824230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www.dre.vanderbilt.edu/~schmidt/PDF/ORB-patterns.pdf</a:t>
            </a:r>
            <a:r>
              <a:rPr lang="en-US" sz="2000" dirty="0"/>
              <a:t> has more info</a:t>
            </a:r>
          </a:p>
        </p:txBody>
      </p:sp>
    </p:spTree>
    <p:extLst>
      <p:ext uri="{BB962C8B-B14F-4D97-AF65-F5344CB8AC3E}">
        <p14:creationId xmlns:p14="http://schemas.microsoft.com/office/powerpoint/2010/main" val="3321350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86551" y="6410125"/>
            <a:ext cx="900313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posa1.blogspot.com/2008/05/layered-architecture-pattern.html</a:t>
            </a:r>
            <a:r>
              <a:rPr lang="en-US" sz="2000" dirty="0" smtClean="0"/>
              <a:t> has </a:t>
            </a:r>
            <a:r>
              <a:rPr lang="en-US" sz="2000" dirty="0"/>
              <a:t>more info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/>
              <a:t>Layers </a:t>
            </a:r>
            <a:r>
              <a:rPr lang="en-US" dirty="0" smtClean="0"/>
              <a:t>structures </a:t>
            </a:r>
            <a:r>
              <a:rPr lang="en-US" dirty="0"/>
              <a:t>internal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smtClean="0"/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24018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40868" y="6410125"/>
            <a:ext cx="890427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www.dre.vanderbilt.edu/~schmidt/PDF/wrapper-facade.pdf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10002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/>
              <a:t>Wrapper </a:t>
            </a:r>
            <a:r>
              <a:rPr lang="en-US" i="1" dirty="0"/>
              <a:t>Facades </a:t>
            </a:r>
            <a:r>
              <a:rPr lang="en-US" dirty="0" smtClean="0"/>
              <a:t>enhances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36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informit.com/ShowCover.aspx?isbn=0201310112&amp;type=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05325" y="3734858"/>
            <a:ext cx="1140368" cy="14288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2" name="Picture 4" descr="PLoPD1 Book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35881" y="3741194"/>
            <a:ext cx="1165507" cy="145688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“point solutions”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relatively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bounded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arise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within specific contexts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 common </a:t>
            </a:r>
            <a:r>
              <a:rPr lang="en-US" sz="2000" dirty="0" smtClean="0"/>
              <a:t>packaging of multiple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stand-alone patterns </a:t>
            </a:r>
            <a:r>
              <a:rPr lang="en-US" sz="2000" dirty="0"/>
              <a:t>is </a:t>
            </a:r>
            <a:r>
              <a:rPr lang="en-US" sz="2000" dirty="0" smtClean="0"/>
              <a:t>in the</a:t>
            </a:r>
            <a:br>
              <a:rPr lang="en-US" sz="2000" dirty="0" smtClean="0"/>
            </a:br>
            <a:r>
              <a:rPr lang="en-US" sz="2000" dirty="0" smtClean="0"/>
              <a:t>form of </a:t>
            </a:r>
            <a:r>
              <a:rPr lang="en-US" sz="2000" dirty="0"/>
              <a:t>a </a:t>
            </a:r>
            <a:r>
              <a:rPr lang="en-US" sz="2000" dirty="0" smtClean="0"/>
              <a:t>“pattern collection”</a:t>
            </a:r>
            <a:endParaRPr lang="en-US" sz="2000" dirty="0"/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e.g., </a:t>
            </a:r>
            <a:r>
              <a:rPr lang="en-US" sz="2000" dirty="0" err="1" smtClean="0"/>
              <a:t>GoF</a:t>
            </a:r>
            <a:r>
              <a:rPr lang="en-US" sz="2000" dirty="0" smtClean="0"/>
              <a:t>, POSA1, &amp; Pattern </a:t>
            </a:r>
            <a:br>
              <a:rPr lang="en-US" sz="2000" dirty="0" smtClean="0"/>
            </a:br>
            <a:r>
              <a:rPr lang="en-US" sz="2000" dirty="0" smtClean="0"/>
              <a:t>Languages of Program </a:t>
            </a:r>
            <a:br>
              <a:rPr lang="en-US" sz="2000" dirty="0" smtClean="0"/>
            </a:br>
            <a:r>
              <a:rPr lang="en-US" sz="2000" dirty="0" smtClean="0"/>
              <a:t>Design (</a:t>
            </a:r>
            <a:r>
              <a:rPr lang="en-US" sz="2000" dirty="0" err="1" smtClean="0"/>
              <a:t>PLoPD</a:t>
            </a:r>
            <a:r>
              <a:rPr lang="en-US" sz="2000" dirty="0" smtClean="0"/>
              <a:t>) books</a:t>
            </a:r>
            <a:endParaRPr lang="en-US" sz="2000" u="none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/>
              <a:t>Overview </a:t>
            </a:r>
            <a:r>
              <a:rPr lang="en-US" sz="3000" dirty="0" smtClean="0"/>
              <a:t>of Pattern </a:t>
            </a:r>
            <a:r>
              <a:rPr lang="en-US" sz="3000" dirty="0"/>
              <a:t>Collections</a:t>
            </a:r>
          </a:p>
        </p:txBody>
      </p:sp>
      <p:pic>
        <p:nvPicPr>
          <p:cNvPr id="7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2488" y="1187540"/>
            <a:ext cx="1708866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http://www.research.ibm.com/designpatterns/images/plopd2-smal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44932" y="4694091"/>
            <a:ext cx="1179641" cy="146865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6" name="Picture 8" descr="http://www.informit.com/ShowCover.aspx?isbn=0321321944&amp;type=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820150" y="3734858"/>
            <a:ext cx="1156360" cy="14288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123" y="4694091"/>
            <a:ext cx="1146175" cy="14686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25" y="1187541"/>
            <a:ext cx="1718657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9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2700" y="6419650"/>
            <a:ext cx="9131299" cy="35548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900" dirty="0" smtClean="0"/>
              <a:t>See </a:t>
            </a:r>
            <a:r>
              <a:rPr lang="en-US" sz="1900" dirty="0" smtClean="0">
                <a:hlinkClick r:id="rId3"/>
              </a:rPr>
              <a:t>en.wikipedia.org/wiki/</a:t>
            </a:r>
            <a:r>
              <a:rPr lang="en-US" sz="1900" dirty="0" err="1" smtClean="0">
                <a:hlinkClick r:id="rId3"/>
              </a:rPr>
              <a:t>Proxy_pattern</a:t>
            </a:r>
            <a:r>
              <a:rPr lang="en-US" sz="1900" dirty="0" smtClean="0"/>
              <a:t> &amp; </a:t>
            </a:r>
            <a:r>
              <a:rPr lang="en-US" sz="1900" dirty="0" smtClean="0">
                <a:hlinkClick r:id="rId4"/>
              </a:rPr>
              <a:t>en.wikipedia.org/wiki/</a:t>
            </a:r>
            <a:r>
              <a:rPr lang="en-US" sz="1900" dirty="0" err="1" smtClean="0">
                <a:hlinkClick r:id="rId4"/>
              </a:rPr>
              <a:t>Adapter_pattern</a:t>
            </a:r>
            <a:endParaRPr lang="en-US" sz="19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16312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internal design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/>
              <a:t>Proxies &amp; Adapters </a:t>
            </a:r>
            <a:r>
              <a:rPr lang="en-US" dirty="0"/>
              <a:t>simplify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client </a:t>
            </a:r>
            <a:r>
              <a:rPr lang="en-US" dirty="0"/>
              <a:t>&amp; server </a:t>
            </a:r>
            <a:r>
              <a:rPr lang="en-US" dirty="0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15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823079" y="6419650"/>
            <a:ext cx="775960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www.dre.vanderbilt.edu/~</a:t>
            </a:r>
            <a:r>
              <a:rPr lang="en-US" sz="2000" dirty="0" smtClean="0">
                <a:hlinkClick r:id="rId3"/>
              </a:rPr>
              <a:t>schmidt/PDF/Svc-Conf.pdf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22621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/>
              <a:t>Component Configurator </a:t>
            </a:r>
            <a:r>
              <a:rPr lang="en-US" dirty="0" smtClean="0"/>
              <a:t>configures </a:t>
            </a:r>
            <a:r>
              <a:rPr lang="en-US" i="1" dirty="0" smtClean="0"/>
              <a:t>Factories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73039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2701" y="6419650"/>
            <a:ext cx="913130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Abstract_factory_pattern</a:t>
            </a:r>
            <a:r>
              <a:rPr lang="en-US" sz="2000" dirty="0" smtClean="0"/>
              <a:t> for </a:t>
            </a:r>
            <a:r>
              <a:rPr lang="en-US" sz="2000" i="1" dirty="0" smtClean="0"/>
              <a:t>Abstract Factory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26161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Component Configurator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configures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/>
              <a:t>Factories</a:t>
            </a:r>
            <a:r>
              <a:rPr lang="en-US" dirty="0"/>
              <a:t> produce </a:t>
            </a:r>
            <a:r>
              <a:rPr lang="en-US" i="1" dirty="0" smtClean="0"/>
              <a:t>Strategies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86263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382072" y="6419650"/>
            <a:ext cx="845672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Strategy_pattern</a:t>
            </a:r>
            <a:r>
              <a:rPr lang="en-US" sz="2000" dirty="0" smtClean="0"/>
              <a:t> has </a:t>
            </a:r>
            <a:r>
              <a:rPr lang="en-US" sz="2000" dirty="0"/>
              <a:t>more </a:t>
            </a:r>
            <a:r>
              <a:rPr lang="en-US" sz="2000" dirty="0" smtClean="0"/>
              <a:t>on the </a:t>
            </a:r>
            <a:r>
              <a:rPr lang="en-US" sz="2000" i="1" dirty="0" smtClean="0"/>
              <a:t>Strategy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3247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Component Configurator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configures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produce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/>
              <a:t>Strategies</a:t>
            </a:r>
            <a:r>
              <a:rPr lang="en-US" dirty="0"/>
              <a:t> implement </a:t>
            </a:r>
            <a:r>
              <a:rPr lang="en-US" i="1" dirty="0"/>
              <a:t>Broker</a:t>
            </a:r>
            <a:r>
              <a:rPr lang="en-US" dirty="0"/>
              <a:t> </a:t>
            </a:r>
            <a:r>
              <a:rPr lang="en-US" dirty="0" smtClean="0"/>
              <a:t>mechanisms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01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558321" y="6419650"/>
            <a:ext cx="8241434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Reactor.pdf &amp; HS-HA.pdf at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38779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Component Configurator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configures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produce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implement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Broker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Concurrency strategies </a:t>
            </a:r>
            <a:r>
              <a:rPr lang="en-US" dirty="0" smtClean="0"/>
              <a:t>may be </a:t>
            </a:r>
            <a:r>
              <a:rPr lang="en-US" i="1" dirty="0" smtClean="0"/>
              <a:t>Reactor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en-US" i="1" dirty="0" smtClean="0"/>
              <a:t>Half-Sync/Half-</a:t>
            </a:r>
            <a:r>
              <a:rPr lang="en-US" i="1" dirty="0" err="1" smtClean="0"/>
              <a:t>Async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83370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302901" y="6419650"/>
            <a:ext cx="854526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schmidt/PDF/monitor.pdf</a:t>
            </a:r>
            <a:r>
              <a:rPr lang="en-US" sz="2000" dirty="0" smtClean="0"/>
              <a:t> for </a:t>
            </a:r>
            <a:r>
              <a:rPr lang="en-US" sz="2000" i="1" dirty="0" smtClean="0"/>
              <a:t>Monitor Object</a:t>
            </a:r>
            <a:endParaRPr lang="en-US" sz="2000" i="1" dirty="0"/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450892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Component Configurator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configures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produce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implement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Broker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Concurrency strategies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may be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/>
              <a:t>Monitor Object </a:t>
            </a:r>
            <a:r>
              <a:rPr lang="en-US" dirty="0" smtClean="0"/>
              <a:t>synchronizes concurrent method calls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65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165376" y="228600"/>
            <a:ext cx="8754894" cy="914400"/>
          </a:xfrm>
        </p:spPr>
        <p:txBody>
          <a:bodyPr/>
          <a:lstStyle/>
          <a:p>
            <a:r>
              <a:rPr lang="en-US" sz="3200" dirty="0" smtClean="0"/>
              <a:t>Some Patterns Used to Implement Brokers</a:t>
            </a:r>
          </a:p>
        </p:txBody>
      </p:sp>
      <p:sp>
        <p:nvSpPr>
          <p:cNvPr id="60421" name="Rectangle 4"/>
          <p:cNvSpPr>
            <a:spLocks noChangeArrowheads="1"/>
          </p:cNvSpPr>
          <p:nvPr/>
        </p:nvSpPr>
        <p:spPr bwMode="auto">
          <a:xfrm>
            <a:off x="140868" y="6419650"/>
            <a:ext cx="886733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3"/>
              </a:rPr>
              <a:t>www.dre.vanderbilt.edu/~</a:t>
            </a:r>
            <a:r>
              <a:rPr lang="en-US" sz="2000" dirty="0" smtClean="0">
                <a:hlinkClick r:id="rId3"/>
              </a:rPr>
              <a:t>schmidt/PDF/Acc-Con.pdf</a:t>
            </a:r>
            <a:r>
              <a:rPr lang="en-US" sz="2000" dirty="0" smtClean="0"/>
              <a:t> for </a:t>
            </a:r>
            <a:r>
              <a:rPr lang="en-US" sz="2000" i="1" dirty="0" smtClean="0"/>
              <a:t>Acceptor-Connector</a:t>
            </a:r>
            <a:endParaRPr lang="en-US" sz="2000" i="1" dirty="0"/>
          </a:p>
        </p:txBody>
      </p:sp>
      <p:sp>
        <p:nvSpPr>
          <p:cNvPr id="60422" name="Rectangle 5"/>
          <p:cNvSpPr>
            <a:spLocks noChangeArrowheads="1"/>
          </p:cNvSpPr>
          <p:nvPr/>
        </p:nvSpPr>
        <p:spPr bwMode="auto">
          <a:xfrm>
            <a:off x="5470942" y="1004888"/>
            <a:ext cx="3793373" cy="54168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Layers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structures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internal design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Wrapper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Facades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enhances portability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Proxies &amp; Adapters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server apps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Component Configurator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configures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Factories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produce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Strategies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implement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Broker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Concurrency strategies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may be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synchronizes concurrent method calls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i="1" dirty="0" smtClean="0"/>
              <a:t>Acceptor-Connector</a:t>
            </a:r>
            <a:r>
              <a:rPr lang="en-US" dirty="0" smtClean="0"/>
              <a:t> </a:t>
            </a:r>
            <a:r>
              <a:rPr lang="en-US" dirty="0"/>
              <a:t>decouples connection </a:t>
            </a:r>
            <a:r>
              <a:rPr lang="en-US" dirty="0" smtClean="0"/>
              <a:t>management from </a:t>
            </a:r>
            <a:r>
              <a:rPr lang="en-US" dirty="0"/>
              <a:t>request </a:t>
            </a:r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 bwMode="auto">
          <a:xfrm>
            <a:off x="165376" y="2507799"/>
            <a:ext cx="5268498" cy="3268301"/>
          </a:xfrm>
          <a:prstGeom prst="roundRect">
            <a:avLst>
              <a:gd name="adj" fmla="val 4756"/>
            </a:avLst>
          </a:prstGeom>
          <a:solidFill>
            <a:srgbClr val="99CC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174428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02901" y="2035121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Stub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954284" y="1778715"/>
            <a:ext cx="1469192" cy="689207"/>
            <a:chOff x="9929353" y="1606709"/>
            <a:chExt cx="1469192" cy="689207"/>
          </a:xfrm>
          <a:solidFill>
            <a:srgbClr val="CCFFFF"/>
          </a:solidFill>
        </p:grpSpPr>
        <p:sp>
          <p:nvSpPr>
            <p:cNvPr id="12" name="Rounded Rectangle 11"/>
            <p:cNvSpPr/>
            <p:nvPr/>
          </p:nvSpPr>
          <p:spPr bwMode="auto">
            <a:xfrm>
              <a:off x="9929353" y="1899074"/>
              <a:ext cx="1469192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0882498" y="1606709"/>
              <a:ext cx="516047" cy="396842"/>
            </a:xfrm>
            <a:prstGeom prst="round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" name="Rectangle 2"/>
            <p:cNvSpPr/>
            <p:nvPr/>
          </p:nvSpPr>
          <p:spPr bwMode="auto">
            <a:xfrm>
              <a:off x="10843260" y="1910478"/>
              <a:ext cx="542926" cy="136708"/>
            </a:xfrm>
            <a:prstGeom prst="rect">
              <a:avLst/>
            </a:prstGeom>
            <a:grpFill/>
            <a:ln w="9525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6" name="Rounded Rectangle 15"/>
          <p:cNvSpPr/>
          <p:nvPr/>
        </p:nvSpPr>
        <p:spPr bwMode="auto">
          <a:xfrm>
            <a:off x="4070713" y="1646827"/>
            <a:ext cx="734596" cy="408623"/>
          </a:xfrm>
          <a:prstGeom prst="roundRect">
            <a:avLst/>
          </a:prstGeom>
          <a:solidFill>
            <a:srgbClr val="FFCCCC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Skel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46874" y="2580364"/>
            <a:ext cx="128753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ORB Core</a:t>
            </a:r>
            <a:endParaRPr lang="en-US" b="1" dirty="0"/>
          </a:p>
        </p:txBody>
      </p:sp>
      <p:sp>
        <p:nvSpPr>
          <p:cNvPr id="18" name="Rounded Rectangle 17"/>
          <p:cNvSpPr/>
          <p:nvPr/>
        </p:nvSpPr>
        <p:spPr bwMode="auto">
          <a:xfrm>
            <a:off x="4276001" y="5804919"/>
            <a:ext cx="1186004" cy="408623"/>
          </a:xfrm>
          <a:prstGeom prst="roundRect">
            <a:avLst/>
          </a:prstGeom>
          <a:solidFill>
            <a:srgbClr val="8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OS APIs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5429" y="3538640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29375" y="3633698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0393" y="2942290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1224" y="4629620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1204" y="5008134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70736" y="205742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40868" y="2516852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0745" y="1103869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78300" y="1103869"/>
            <a:ext cx="171072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Object/Servant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 bwMode="auto">
          <a:xfrm>
            <a:off x="1458021" y="3195862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 33"/>
          <p:cNvSpPr/>
          <p:nvPr/>
        </p:nvSpPr>
        <p:spPr bwMode="auto">
          <a:xfrm flipH="1">
            <a:off x="3665406" y="3195862"/>
            <a:ext cx="1302240" cy="437836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 34"/>
          <p:cNvSpPr/>
          <p:nvPr/>
        </p:nvSpPr>
        <p:spPr bwMode="auto">
          <a:xfrm rot="5400000" flipH="1">
            <a:off x="3717886" y="3694837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 rot="16200000">
            <a:off x="1852894" y="3521701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 37"/>
          <p:cNvSpPr/>
          <p:nvPr/>
        </p:nvSpPr>
        <p:spPr bwMode="auto">
          <a:xfrm rot="16200000">
            <a:off x="1239296" y="4555037"/>
            <a:ext cx="43249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5881" y="5008134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5400000" flipH="1">
            <a:off x="2756898" y="2733343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 flipH="1">
            <a:off x="2565985" y="5359628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Freeform 42"/>
          <p:cNvSpPr/>
          <p:nvPr/>
        </p:nvSpPr>
        <p:spPr bwMode="auto">
          <a:xfrm rot="10800000" flipH="1">
            <a:off x="364410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Freeform 43"/>
          <p:cNvSpPr/>
          <p:nvPr/>
        </p:nvSpPr>
        <p:spPr bwMode="auto">
          <a:xfrm rot="10800000">
            <a:off x="1375015" y="5764929"/>
            <a:ext cx="628329" cy="332298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75392" y="5652817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15315" y="285848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6" name="Rectangle 45"/>
          <p:cNvSpPr/>
          <p:nvPr/>
        </p:nvSpPr>
        <p:spPr>
          <a:xfrm>
            <a:off x="436942" y="2952067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/>
          </a:p>
        </p:txBody>
      </p:sp>
      <p:sp>
        <p:nvSpPr>
          <p:cNvPr id="47" name="Rectangle 46"/>
          <p:cNvSpPr/>
          <p:nvPr/>
        </p:nvSpPr>
        <p:spPr>
          <a:xfrm>
            <a:off x="176242" y="419854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1314222" y="3904305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1414369" y="474042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1" name="Rectangle 50"/>
          <p:cNvSpPr/>
          <p:nvPr/>
        </p:nvSpPr>
        <p:spPr>
          <a:xfrm>
            <a:off x="3575407" y="4462579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2" name="Rectangle 51"/>
          <p:cNvSpPr/>
          <p:nvPr/>
        </p:nvSpPr>
        <p:spPr>
          <a:xfrm>
            <a:off x="1447941" y="4183663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/>
          </a:p>
        </p:txBody>
      </p:sp>
      <p:sp>
        <p:nvSpPr>
          <p:cNvPr id="53" name="Rectangle 52"/>
          <p:cNvSpPr/>
          <p:nvPr/>
        </p:nvSpPr>
        <p:spPr>
          <a:xfrm>
            <a:off x="2712364" y="5151971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/>
          </a:p>
        </p:txBody>
      </p:sp>
      <p:sp>
        <p:nvSpPr>
          <p:cNvPr id="54" name="Rectangle 53"/>
          <p:cNvSpPr/>
          <p:nvPr/>
        </p:nvSpPr>
        <p:spPr>
          <a:xfrm>
            <a:off x="496242" y="5435072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/>
          </a:p>
        </p:txBody>
      </p:sp>
      <p:sp>
        <p:nvSpPr>
          <p:cNvPr id="55" name="Rectangle 54"/>
          <p:cNvSpPr/>
          <p:nvPr/>
        </p:nvSpPr>
        <p:spPr>
          <a:xfrm>
            <a:off x="2127759" y="5993264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/>
          </a:p>
        </p:txBody>
      </p:sp>
      <p:sp>
        <p:nvSpPr>
          <p:cNvPr id="57" name="Rectangle 56"/>
          <p:cNvSpPr/>
          <p:nvPr/>
        </p:nvSpPr>
        <p:spPr>
          <a:xfrm>
            <a:off x="1671231" y="1288614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/>
          </a:p>
        </p:txBody>
      </p:sp>
      <p:sp>
        <p:nvSpPr>
          <p:cNvPr id="58" name="Rectangle 57"/>
          <p:cNvSpPr/>
          <p:nvPr/>
        </p:nvSpPr>
        <p:spPr>
          <a:xfrm>
            <a:off x="3012569" y="1851138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/>
          </a:p>
        </p:txBody>
      </p:sp>
      <p:sp>
        <p:nvSpPr>
          <p:cNvPr id="59" name="Freeform 58"/>
          <p:cNvSpPr/>
          <p:nvPr/>
        </p:nvSpPr>
        <p:spPr bwMode="auto">
          <a:xfrm rot="5400000">
            <a:off x="1151705" y="1572382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flipV="1">
            <a:off x="4134084" y="1481560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3" name="Straight Arrow Connector 62"/>
          <p:cNvCxnSpPr/>
          <p:nvPr/>
        </p:nvCxnSpPr>
        <p:spPr bwMode="auto">
          <a:xfrm>
            <a:off x="1486426" y="4730166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V="1">
            <a:off x="2810353" y="3538640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133831" y="3718509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781192" y="4068247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14189" y="2105767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04027" y="43885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986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9250" y="993484"/>
            <a:ext cx="912475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27013" algn="l"/>
              </a:tabLst>
              <a:defRPr/>
            </a:pPr>
            <a:r>
              <a:rPr lang="en-US" sz="2000" dirty="0" smtClean="0"/>
              <a:t>Patterns help overcome limitations with traditional avionics control system architectures (&amp; concurrent &amp; networked systems in general)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42" y="1786826"/>
            <a:ext cx="3517820" cy="44795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986" y="1786826"/>
            <a:ext cx="3678719" cy="4479563"/>
          </a:xfrm>
          <a:prstGeom prst="rect">
            <a:avLst/>
          </a:prstGeom>
        </p:spPr>
      </p:pic>
      <p:sp>
        <p:nvSpPr>
          <p:cNvPr id="86" name="Right Arrow 85"/>
          <p:cNvSpPr/>
          <p:nvPr/>
        </p:nvSpPr>
        <p:spPr bwMode="auto">
          <a:xfrm>
            <a:off x="3905633" y="3760342"/>
            <a:ext cx="800203" cy="46210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94082" y="6419650"/>
            <a:ext cx="741145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explore relationships between many patterns in later parts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39" y="1786827"/>
            <a:ext cx="2603143" cy="28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795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47482"/>
            <a:ext cx="4283242" cy="5431728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pattern collections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Outline the common types of pattern relationships 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concurrent &amp; networked software patterns associated 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avionics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domain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Describe </a:t>
            </a:r>
            <a:r>
              <a:rPr lang="en-US" sz="2000" dirty="0"/>
              <a:t>common types of pattern relationships:</a:t>
            </a:r>
          </a:p>
          <a:p>
            <a:pPr marL="461963" lvl="1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Pattern complements</a:t>
            </a:r>
          </a:p>
          <a:p>
            <a:pPr marL="461963" lvl="1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Pattern </a:t>
            </a:r>
            <a:r>
              <a:rPr lang="en-US" sz="2000" dirty="0" smtClean="0"/>
              <a:t>compounds</a:t>
            </a:r>
            <a:endParaRPr lang="en-US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1870445354"/>
              </p:ext>
            </p:extLst>
          </p:nvPr>
        </p:nvGraphicFramePr>
        <p:xfrm>
          <a:off x="4488583" y="1147482"/>
          <a:ext cx="4655417" cy="2957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950581" y="6438700"/>
            <a:ext cx="698928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also summarize various relevant </a:t>
            </a:r>
            <a:r>
              <a:rPr lang="en-US" sz="2000" dirty="0" err="1" smtClean="0"/>
              <a:t>GoF</a:t>
            </a:r>
            <a:r>
              <a:rPr lang="en-US" sz="2000" dirty="0" smtClean="0"/>
              <a:t> &amp; POSA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19710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882" y="1110541"/>
            <a:ext cx="4717983" cy="3946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4196615" cy="40164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“point solutions”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relatively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bounded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arise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within specific contexts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common packaging of multiple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is in the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form of a “pattern collection”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GoF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POSA1, &amp; Pattern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Languages of Program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 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PLoPD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books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Stand-alone “pattern islands” </a:t>
            </a:r>
            <a:br>
              <a:rPr lang="en-US" sz="2000" dirty="0" smtClean="0"/>
            </a:br>
            <a:r>
              <a:rPr lang="en-US" sz="2000" dirty="0" smtClean="0"/>
              <a:t>are unusual </a:t>
            </a:r>
            <a:r>
              <a:rPr lang="en-US" sz="2000" dirty="0"/>
              <a:t>in </a:t>
            </a:r>
            <a:r>
              <a:rPr lang="en-US" sz="2000" dirty="0" smtClean="0"/>
              <a:t>practice</a:t>
            </a:r>
            <a:endParaRPr lang="en-US" sz="2000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/>
              <a:t>Overview </a:t>
            </a:r>
            <a:r>
              <a:rPr lang="en-US" sz="3000" dirty="0" smtClean="0"/>
              <a:t>of Pattern </a:t>
            </a:r>
            <a:r>
              <a:rPr lang="en-US" sz="3000" dirty="0"/>
              <a:t>Collections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879818" y="1565098"/>
            <a:ext cx="3019971" cy="91555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eflateBottom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Observer</a:t>
            </a:r>
            <a:endParaRPr lang="en-US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87189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One pattern provides missing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ingredient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needed by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another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make resulting designs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complete &amp;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balanced</a:t>
            </a:r>
          </a:p>
        </p:txBody>
      </p:sp>
      <p:grpSp>
        <p:nvGrpSpPr>
          <p:cNvPr id="2" name="Group 1"/>
          <p:cNvGrpSpPr>
            <a:grpSpLocks noChangeAspect="1"/>
          </p:cNvGrpSpPr>
          <p:nvPr/>
        </p:nvGrpSpPr>
        <p:grpSpPr>
          <a:xfrm>
            <a:off x="5280608" y="1156475"/>
            <a:ext cx="2445051" cy="2336503"/>
            <a:chOff x="4403121" y="760430"/>
            <a:chExt cx="2237098" cy="2222580"/>
          </a:xfrm>
        </p:grpSpPr>
        <p:grpSp>
          <p:nvGrpSpPr>
            <p:cNvPr id="7" name="Group 6"/>
            <p:cNvGrpSpPr/>
            <p:nvPr/>
          </p:nvGrpSpPr>
          <p:grpSpPr>
            <a:xfrm>
              <a:off x="4900319" y="760430"/>
              <a:ext cx="1739900" cy="2219325"/>
              <a:chOff x="5408402" y="3589125"/>
              <a:chExt cx="1739900" cy="2219325"/>
            </a:xfrm>
          </p:grpSpPr>
          <p:graphicFrame>
            <p:nvGraphicFramePr>
              <p:cNvPr id="8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7676358"/>
                  </p:ext>
                </p:extLst>
              </p:nvPr>
            </p:nvGraphicFramePr>
            <p:xfrm>
              <a:off x="5408402" y="3589125"/>
              <a:ext cx="173990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275" name="Visio" r:id="rId4" imgW="2777831" imgH="3692304" progId="Visio.Drawing.11">
                      <p:embed/>
                    </p:oleObj>
                  </mc:Choice>
                  <mc:Fallback>
                    <p:oleObj name="Visio" r:id="rId4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08402" y="3589125"/>
                            <a:ext cx="173990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Flowchart: Connector 8"/>
              <p:cNvSpPr>
                <a:spLocks noChangeAspect="1"/>
              </p:cNvSpPr>
              <p:nvPr/>
            </p:nvSpPr>
            <p:spPr bwMode="auto">
              <a:xfrm>
                <a:off x="5860552" y="3815176"/>
                <a:ext cx="349235" cy="337649"/>
              </a:xfrm>
              <a:prstGeom prst="flowChartConnector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403121" y="763685"/>
              <a:ext cx="1670050" cy="2219325"/>
              <a:chOff x="1670299" y="3722688"/>
              <a:chExt cx="1670050" cy="2219325"/>
            </a:xfrm>
          </p:grpSpPr>
          <p:graphicFrame>
            <p:nvGraphicFramePr>
              <p:cNvPr id="11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2204922"/>
                  </p:ext>
                </p:extLst>
              </p:nvPr>
            </p:nvGraphicFramePr>
            <p:xfrm>
              <a:off x="1670299" y="3722688"/>
              <a:ext cx="167005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0276" name="Visio" r:id="rId6" imgW="2777831" imgH="3692304" progId="Visio.Drawing.11">
                      <p:embed/>
                    </p:oleObj>
                  </mc:Choice>
                  <mc:Fallback>
                    <p:oleObj name="Visio" r:id="rId6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0299" y="3722688"/>
                            <a:ext cx="167005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Flowchart: Connector 11"/>
              <p:cNvSpPr>
                <a:spLocks noChangeAspect="1"/>
              </p:cNvSpPr>
              <p:nvPr/>
            </p:nvSpPr>
            <p:spPr bwMode="auto">
              <a:xfrm>
                <a:off x="2552259" y="5278557"/>
                <a:ext cx="349235" cy="337649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64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One pattern provides missing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ingredient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needed by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another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make resulting designs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complete &amp;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balanced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Disposal Method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complements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Factory Method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by addressing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destruction &amp; creation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205" y="6443087"/>
            <a:ext cx="743861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3"/>
              </a:rPr>
              <a:t>wiki.hsr.ch/APF/files/BeyondtheGangofFour.pdf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6" name="Line Callout 1 15"/>
          <p:cNvSpPr/>
          <p:nvPr/>
        </p:nvSpPr>
        <p:spPr bwMode="auto">
          <a:xfrm>
            <a:off x="3816018" y="2822664"/>
            <a:ext cx="3249256" cy="1323439"/>
          </a:xfrm>
          <a:prstGeom prst="borderCallout1">
            <a:avLst>
              <a:gd name="adj1" fmla="val 47572"/>
              <a:gd name="adj2" fmla="val -1098"/>
              <a:gd name="adj3" fmla="val 96448"/>
              <a:gd name="adj4" fmla="val -3283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Provide an interface for creating families of </a:t>
            </a:r>
            <a:r>
              <a:rPr lang="en-US" sz="2000" dirty="0" smtClean="0"/>
              <a:t>related objects </a:t>
            </a:r>
            <a:r>
              <a:rPr lang="en-US" sz="2000" dirty="0"/>
              <a:t>without specifying their concrete classes</a:t>
            </a:r>
          </a:p>
        </p:txBody>
      </p:sp>
      <p:pic>
        <p:nvPicPr>
          <p:cNvPr id="7" name="Picture 6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" y="4517626"/>
            <a:ext cx="8510588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592029" y="3979701"/>
            <a:ext cx="1359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Factory Method </a:t>
            </a: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2790825" y="4517626"/>
            <a:ext cx="642186" cy="24839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Line Callout 1 19"/>
          <p:cNvSpPr/>
          <p:nvPr/>
        </p:nvSpPr>
        <p:spPr bwMode="auto">
          <a:xfrm>
            <a:off x="5080314" y="1435191"/>
            <a:ext cx="3897729" cy="1015663"/>
          </a:xfrm>
          <a:prstGeom prst="borderCallout1">
            <a:avLst>
              <a:gd name="adj1" fmla="val 105956"/>
              <a:gd name="adj2" fmla="val 86859"/>
              <a:gd name="adj3" fmla="val 307729"/>
              <a:gd name="adj4" fmla="val 5654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Encapsulate </a:t>
            </a:r>
            <a:r>
              <a:rPr lang="en-US" sz="2000" dirty="0" smtClean="0"/>
              <a:t>concrete </a:t>
            </a:r>
            <a:r>
              <a:rPr lang="en-US" sz="2000" dirty="0"/>
              <a:t>details of object disposal by providing an explicit method </a:t>
            </a:r>
            <a:r>
              <a:rPr lang="en-US" sz="2000" dirty="0" smtClean="0"/>
              <a:t>to clean up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741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0" name="Picture 6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55" y="4517626"/>
            <a:ext cx="8510588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One pattern provides missing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ingredient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needed by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another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make resulting designs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complete &amp;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balanced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Disposal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complements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Factory Method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addressing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destruction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creation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68009" y="5801736"/>
            <a:ext cx="233231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CORBA POA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655994" y="5277768"/>
            <a:ext cx="941283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buSzPct val="100000"/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destroy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88423" y="2040709"/>
            <a:ext cx="3112401" cy="193899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CORBA Portable Object Adapter (POA) </a:t>
            </a:r>
            <a:r>
              <a:rPr lang="en-US" sz="2000" dirty="0"/>
              <a:t>is a manager for object </a:t>
            </a:r>
            <a:r>
              <a:rPr lang="en-US" sz="2000" dirty="0" smtClean="0"/>
              <a:t>lifecycles &amp; a </a:t>
            </a:r>
            <a:r>
              <a:rPr lang="en-US" sz="2000" dirty="0" err="1" smtClean="0"/>
              <a:t>demuxer</a:t>
            </a:r>
            <a:r>
              <a:rPr lang="en-US" sz="2000" dirty="0" smtClean="0"/>
              <a:t> that maps </a:t>
            </a:r>
            <a:r>
              <a:rPr lang="en-US" sz="2000" dirty="0"/>
              <a:t>client requests to </a:t>
            </a:r>
            <a:r>
              <a:rPr lang="en-US" sz="2000" dirty="0" smtClean="0"/>
              <a:t>object implementations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3433010" y="4766025"/>
            <a:ext cx="1441420" cy="3416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buSzPct val="100000"/>
              <a:defRPr/>
            </a:pPr>
            <a:r>
              <a:rPr lang="en-US" dirty="0" err="1">
                <a:latin typeface="Arial" pitchFamily="34" charset="0"/>
                <a:cs typeface="Arial" pitchFamily="34" charset="0"/>
              </a:rPr>
              <a:t>c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reate_POA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1379" y="6443087"/>
            <a:ext cx="75975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4"/>
              </a:rPr>
              <a:t>www.dre.vanderbilt.edu/~schmidt/PDF/POA.pdf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592029" y="3979701"/>
            <a:ext cx="1359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Factory Method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790825" y="4517626"/>
            <a:ext cx="642186" cy="24839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337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Or one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competes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another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providing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alternative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solution to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related problem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063" name="Picture 15" descr="http://farm5.staticflickr.com/4108/4846712316_b9d7c897a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790" y="1433689"/>
            <a:ext cx="2226376" cy="175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7451891" y="1279350"/>
            <a:ext cx="1653596" cy="2028766"/>
            <a:chOff x="6866779" y="3589125"/>
            <a:chExt cx="1739900" cy="2219325"/>
          </a:xfrm>
        </p:grpSpPr>
        <p:graphicFrame>
          <p:nvGraphicFramePr>
            <p:cNvPr id="28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73333833"/>
                </p:ext>
              </p:extLst>
            </p:nvPr>
          </p:nvGraphicFramePr>
          <p:xfrm>
            <a:off x="6866779" y="3589125"/>
            <a:ext cx="173990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58" name="Visio" r:id="rId5" imgW="2777831" imgH="3692304" progId="Visio.Drawing.11">
                    <p:embed/>
                  </p:oleObj>
                </mc:Choice>
                <mc:Fallback>
                  <p:oleObj name="Visio" r:id="rId5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66779" y="3589125"/>
                          <a:ext cx="173990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Flowchart: Connector 28"/>
            <p:cNvSpPr>
              <a:spLocks noChangeAspect="1"/>
            </p:cNvSpPr>
            <p:nvPr/>
          </p:nvSpPr>
          <p:spPr bwMode="auto">
            <a:xfrm>
              <a:off x="7197399" y="3967343"/>
              <a:ext cx="349235" cy="337649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221792" y="1282326"/>
            <a:ext cx="1587210" cy="2028766"/>
            <a:chOff x="591774" y="3722688"/>
            <a:chExt cx="1670050" cy="2219325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9447980"/>
                </p:ext>
              </p:extLst>
            </p:nvPr>
          </p:nvGraphicFramePr>
          <p:xfrm>
            <a:off x="591774" y="3722688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259" name="Visio" r:id="rId7" imgW="2777831" imgH="3692304" progId="Visio.Drawing.11">
                    <p:embed/>
                  </p:oleObj>
                </mc:Choice>
                <mc:Fallback>
                  <p:oleObj name="Visio" r:id="rId7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1774" y="3722688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Flowchart: Connector 26"/>
            <p:cNvSpPr>
              <a:spLocks noChangeAspect="1"/>
            </p:cNvSpPr>
            <p:nvPr/>
          </p:nvSpPr>
          <p:spPr bwMode="auto">
            <a:xfrm>
              <a:off x="1529368" y="5278557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936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Or one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competes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another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providing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alternative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solution to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related problem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lvl="1" indent="-231775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accessing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of aggregates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bulk,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thereby reducing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communication costs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275" y="6442960"/>
            <a:ext cx="87878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adtmag.com/articles/2001/09/24/a-tale-of-three-patterns.aspx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8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Or one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competes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another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providing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alternative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solution to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related problem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lvl="1" indent="-231775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accessing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of aggregates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bulk,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thereby reducing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communication costs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275" y="6442960"/>
            <a:ext cx="87878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adtmag.com/articles/2001/09/24/a-tale-of-three-patterns.aspx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  <p:pic>
        <p:nvPicPr>
          <p:cNvPr id="42602" name="Picture 6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8" y="4123375"/>
            <a:ext cx="8961724" cy="215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Line Callout 1 14"/>
          <p:cNvSpPr/>
          <p:nvPr/>
        </p:nvSpPr>
        <p:spPr bwMode="auto">
          <a:xfrm>
            <a:off x="4381570" y="2281398"/>
            <a:ext cx="3232393" cy="1015663"/>
          </a:xfrm>
          <a:prstGeom prst="borderCallout1">
            <a:avLst>
              <a:gd name="adj1" fmla="val 100850"/>
              <a:gd name="adj2" fmla="val 49448"/>
              <a:gd name="adj3" fmla="val 242188"/>
              <a:gd name="adj4" fmla="val 108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Access elements of </a:t>
            </a:r>
            <a:r>
              <a:rPr lang="en-US" sz="2000" dirty="0" smtClean="0"/>
              <a:t>an aggregate without </a:t>
            </a:r>
            <a:r>
              <a:rPr lang="en-US" sz="2000" dirty="0"/>
              <a:t>exposing its representation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0112" y="4299624"/>
            <a:ext cx="1473623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err="1" smtClean="0"/>
              <a:t>create_iterator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566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396" y="4094728"/>
            <a:ext cx="7767653" cy="214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Complements</a:t>
            </a:r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60173"/>
            <a:ext cx="90995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Or one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competes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another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providing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alternative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solution to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related problem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lvl="1" indent="-231775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accessing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of aggregates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bulk,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thereby reducing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communication costs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275" y="6442960"/>
            <a:ext cx="87878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adtmag.com/articles/2001/09/24/a-tale-of-three-patterns.aspx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4313573" y="1747421"/>
            <a:ext cx="3977876" cy="1323439"/>
          </a:xfrm>
          <a:prstGeom prst="borderCallout1">
            <a:avLst>
              <a:gd name="adj1" fmla="val 100155"/>
              <a:gd name="adj2" fmla="val 50152"/>
              <a:gd name="adj3" fmla="val 164135"/>
              <a:gd name="adj4" fmla="val 1855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Group multiple collection accesses together to reduce </a:t>
            </a:r>
            <a:r>
              <a:rPr lang="en-US" sz="2000" dirty="0" smtClean="0"/>
              <a:t>cost </a:t>
            </a:r>
            <a:r>
              <a:rPr lang="en-US" sz="2000" dirty="0"/>
              <a:t>of </a:t>
            </a:r>
            <a:r>
              <a:rPr lang="en-US" sz="2000" dirty="0" smtClean="0"/>
              <a:t>multiple individual </a:t>
            </a:r>
            <a:r>
              <a:rPr lang="en-US" sz="2000" dirty="0"/>
              <a:t>accesses in a </a:t>
            </a:r>
            <a:r>
              <a:rPr lang="en-US" sz="2000" dirty="0" smtClean="0"/>
              <a:t>latency-sensitive context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4313573" y="3964921"/>
            <a:ext cx="1451038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Batch Method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8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1" y="1036780"/>
            <a:ext cx="4816308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of patterns that are common &amp; identifiable enough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 treat them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 a single decision in response to a recurring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432157993"/>
              </p:ext>
            </p:extLst>
          </p:nvPr>
        </p:nvGraphicFramePr>
        <p:xfrm>
          <a:off x="4569991" y="113203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99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1" y="1036780"/>
            <a:ext cx="4816308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of patterns that are common &amp; identifiable enough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 treat them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 a single decision in response to a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</a:t>
            </a:r>
          </a:p>
          <a:p>
            <a:pPr marL="231775" lvl="1" indent="-230188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Composite Command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encapsulates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as an object, hiding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differences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between single requests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multiple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behind a common interface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1552521"/>
              </p:ext>
            </p:extLst>
          </p:nvPr>
        </p:nvGraphicFramePr>
        <p:xfrm>
          <a:off x="4569991" y="113203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78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1" y="1036780"/>
            <a:ext cx="4816308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of patterns that are common &amp; identifiable enough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 treat them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 a single decision in response to a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</a:t>
            </a:r>
          </a:p>
          <a:p>
            <a:pPr marL="231775" lvl="1" indent="-230188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Composite Command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encapsulates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as an object, hiding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differences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between single requests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multiple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behind a common interface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71958" y="4964330"/>
            <a:ext cx="3137836" cy="8951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52480" y="4640376"/>
            <a:ext cx="2457313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latin typeface="Arial" pitchFamily="34" charset="0"/>
                <a:cs typeface="Arial" pitchFamily="34" charset="0"/>
              </a:rPr>
              <a:t>Component Interface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81903" y="5093159"/>
            <a:ext cx="2341154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omposite_command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9" idx="1"/>
          </p:cNvCxnSpPr>
          <p:nvPr/>
        </p:nvCxnSpPr>
        <p:spPr bwMode="auto">
          <a:xfrm>
            <a:off x="1896687" y="5263975"/>
            <a:ext cx="3085216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89649" y="4758752"/>
            <a:ext cx="2332310" cy="3416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14922" y="5085622"/>
            <a:ext cx="1281765" cy="6525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34070" y="4455043"/>
            <a:ext cx="1314191" cy="41176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88442" y="4522783"/>
            <a:ext cx="820994" cy="28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>
            <a:off x="4558169" y="4522783"/>
            <a:ext cx="332142" cy="28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26" name="Straight Connector 25"/>
          <p:cNvCxnSpPr>
            <a:stCxn id="23" idx="2"/>
          </p:cNvCxnSpPr>
          <p:nvPr/>
        </p:nvCxnSpPr>
        <p:spPr bwMode="auto">
          <a:xfrm>
            <a:off x="4291166" y="4866812"/>
            <a:ext cx="0" cy="39716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215779" y="5190015"/>
            <a:ext cx="135145" cy="115858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80802" y="4420862"/>
            <a:ext cx="189339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Collection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of Request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parameters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29" name="Diagram 28"/>
          <p:cNvGraphicFramePr/>
          <p:nvPr>
            <p:extLst>
              <p:ext uri="{D42A27DB-BD31-4B8C-83A1-F6EECF244321}">
                <p14:modId xmlns:p14="http://schemas.microsoft.com/office/powerpoint/2010/main" val="2127908620"/>
              </p:ext>
            </p:extLst>
          </p:nvPr>
        </p:nvGraphicFramePr>
        <p:xfrm>
          <a:off x="4569991" y="113203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746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4196615" cy="50167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“point solutions”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relatively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bounded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arise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within specific contexts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common packaging of multiple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is in the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form of a “pattern collection”</a:t>
            </a:r>
          </a:p>
          <a:p>
            <a:pPr marL="4587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GoF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POSA1, &amp; Pattern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Languages of Program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 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PLoPD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books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“pattern islands”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are unusual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practice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Any substantial software </a:t>
            </a:r>
            <a:br>
              <a:rPr lang="en-US" sz="2000" dirty="0" smtClean="0"/>
            </a:br>
            <a:r>
              <a:rPr lang="en-US" sz="2000" dirty="0" smtClean="0"/>
              <a:t>design inevitably </a:t>
            </a:r>
            <a:r>
              <a:rPr lang="en-US" sz="2000" dirty="0"/>
              <a:t>includes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many patterns</a:t>
            </a:r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/>
              <a:t>Overview </a:t>
            </a:r>
            <a:r>
              <a:rPr lang="en-US" sz="3000" dirty="0" smtClean="0"/>
              <a:t>of Pattern </a:t>
            </a:r>
            <a:r>
              <a:rPr lang="en-US" sz="3000" dirty="0"/>
              <a:t>Collections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320389"/>
              </p:ext>
            </p:extLst>
          </p:nvPr>
        </p:nvGraphicFramePr>
        <p:xfrm>
          <a:off x="3824920" y="1235823"/>
          <a:ext cx="5273675" cy="456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6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920" y="1235823"/>
                        <a:ext cx="5273675" cy="456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5955769" y="5383135"/>
            <a:ext cx="809616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" tIns="27432" rIns="18288" bIns="18288" rtlCol="0">
            <a:spAutoFit/>
          </a:bodyPr>
          <a:lstStyle/>
          <a:p>
            <a:pPr algn="ctr"/>
            <a:r>
              <a:rPr lang="en-US" sz="1400" b="1" i="1" dirty="0" smtClean="0"/>
              <a:t>Broker</a:t>
            </a:r>
            <a:endParaRPr lang="en-US" b="1" i="1" dirty="0"/>
          </a:p>
        </p:txBody>
      </p:sp>
      <p:grpSp>
        <p:nvGrpSpPr>
          <p:cNvPr id="5" name="Group 4"/>
          <p:cNvGrpSpPr/>
          <p:nvPr/>
        </p:nvGrpSpPr>
        <p:grpSpPr>
          <a:xfrm>
            <a:off x="3721100" y="1185315"/>
            <a:ext cx="5257800" cy="4377903"/>
            <a:chOff x="3721100" y="1185315"/>
            <a:chExt cx="5257800" cy="4377903"/>
          </a:xfrm>
        </p:grpSpPr>
        <p:sp>
          <p:nvSpPr>
            <p:cNvPr id="3" name="TextBox 2"/>
            <p:cNvSpPr txBox="1"/>
            <p:nvPr/>
          </p:nvSpPr>
          <p:spPr>
            <a:xfrm>
              <a:off x="4844566" y="3311909"/>
              <a:ext cx="578334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Proxy</a:t>
              </a:r>
              <a:endParaRPr lang="en-US" sz="1200" b="1" i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84221" y="4207909"/>
              <a:ext cx="684803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/>
                <a:t>Monitor</a:t>
              </a:r>
              <a:br>
                <a:rPr lang="en-US" sz="1200" i="1" dirty="0"/>
              </a:br>
              <a:r>
                <a:rPr lang="en-US" sz="1200" i="1" dirty="0"/>
                <a:t>Object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75100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12976" y="5175420"/>
              <a:ext cx="989894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Half/Sync-Half/</a:t>
              </a:r>
              <a:r>
                <a:rPr lang="en-US" sz="1200" i="1" dirty="0" err="1" smtClean="0"/>
                <a:t>Async</a:t>
              </a:r>
              <a:endParaRPr lang="en-US" sz="1200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04866" y="4299503"/>
              <a:ext cx="87733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Acceptor-</a:t>
              </a:r>
              <a:br>
                <a:rPr lang="en-US" sz="1200" i="1" dirty="0" smtClean="0"/>
              </a:br>
              <a:r>
                <a:rPr lang="en-US" sz="1200" i="1" dirty="0" smtClean="0"/>
                <a:t>Connector</a:t>
              </a:r>
              <a:endParaRPr lang="en-US" sz="1200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62718" y="4492905"/>
              <a:ext cx="684803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Reactor</a:t>
              </a:r>
              <a:endParaRPr lang="en-US" sz="1200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70131" y="4189623"/>
              <a:ext cx="140876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Leader/Followers</a:t>
              </a:r>
              <a:endParaRPr lang="en-US" sz="1200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50925" y="2599675"/>
              <a:ext cx="682808" cy="54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Thread-Specific Storage</a:t>
              </a:r>
              <a:endParaRPr lang="en-US" sz="12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609111" y="4641346"/>
              <a:ext cx="794424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Abstract Factory</a:t>
              </a:r>
              <a:endParaRPr lang="en-US" sz="1200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721896" y="2368018"/>
              <a:ext cx="84483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Remote</a:t>
              </a:r>
              <a:br>
                <a:rPr lang="en-US" sz="1200" b="1" i="1" dirty="0" smtClean="0"/>
              </a:br>
              <a:r>
                <a:rPr lang="en-US" sz="1200" b="1" i="1" dirty="0" smtClean="0"/>
                <a:t>Operation</a:t>
              </a:r>
              <a:endParaRPr lang="en-US" sz="1200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19722" y="1938321"/>
              <a:ext cx="5934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Bridge</a:t>
              </a:r>
              <a:endParaRPr lang="en-US" sz="12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21100" y="3318033"/>
              <a:ext cx="9801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01415" y="4253931"/>
              <a:ext cx="80521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27432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Strategy</a:t>
              </a:r>
              <a:endParaRPr lang="en-US" sz="1200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58743" y="3769894"/>
              <a:ext cx="607988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Facade</a:t>
              </a:r>
              <a:endParaRPr lang="en-US" sz="1200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272681" y="3544670"/>
              <a:ext cx="67340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66731" y="3071035"/>
              <a:ext cx="71039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468294" y="3215393"/>
              <a:ext cx="93695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155106" y="3803471"/>
              <a:ext cx="82547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Activator</a:t>
              </a:r>
              <a:endParaRPr lang="en-US" sz="1200" b="1" i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49837" y="3274521"/>
              <a:ext cx="660686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Factory Method</a:t>
              </a:r>
              <a:endParaRPr lang="en-US" sz="12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972907" y="1241861"/>
              <a:ext cx="886270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Extension Interface</a:t>
              </a:r>
              <a:endParaRPr lang="en-US" sz="1200" b="1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03224" y="1991000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Active Object</a:t>
              </a:r>
              <a:endParaRPr lang="en-US" sz="1200" b="1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65386" y="2513442"/>
              <a:ext cx="69553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Evictor</a:t>
              </a:r>
              <a:endParaRPr lang="en-US" sz="1200" b="1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978704" y="1185315"/>
              <a:ext cx="96209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Publisher-</a:t>
              </a:r>
              <a:br>
                <a:rPr lang="en-US" sz="1200" b="1" i="1" dirty="0" smtClean="0"/>
              </a:br>
              <a:r>
                <a:rPr lang="en-US" sz="1200" b="1" i="1" dirty="0" smtClean="0"/>
                <a:t>Subscriber</a:t>
              </a:r>
              <a:endParaRPr lang="en-US" sz="1200" b="1" i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860890" y="2361194"/>
              <a:ext cx="107991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501919" y="4814400"/>
              <a:ext cx="1009467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315623" y="2829085"/>
              <a:ext cx="955800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Interceptor</a:t>
              </a:r>
              <a:endParaRPr lang="en-US" sz="1200" b="1" i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687937" y="4179696"/>
              <a:ext cx="950449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Forwarder/</a:t>
              </a:r>
              <a:br>
                <a:rPr lang="en-US" sz="1200" i="1" dirty="0" smtClean="0"/>
              </a:br>
              <a:r>
                <a:rPr lang="en-US" sz="1200" i="1" dirty="0" smtClean="0"/>
                <a:t>Receiver</a:t>
              </a:r>
              <a:endParaRPr lang="en-US" sz="1200" i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219902" y="1470439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Domain Object</a:t>
              </a:r>
              <a:endParaRPr lang="en-US" sz="1200" b="1" i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74329" y="2276839"/>
              <a:ext cx="5727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Layers</a:t>
              </a:r>
              <a:endParaRPr lang="en-US" sz="1200" b="1" i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99798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</p:grpSp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1294640" y="6435053"/>
            <a:ext cx="623563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Key challenge: How to best organize these patterns?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2200513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471958" y="4964330"/>
            <a:ext cx="3137836" cy="89514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1" y="1036780"/>
            <a:ext cx="4816308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of patterns that are common &amp; identifiable enough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 treat them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 a single decision in response to a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</a:t>
            </a:r>
          </a:p>
          <a:p>
            <a:pPr marL="231775" lvl="1" indent="-230188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Composite Command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encapsulates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as an object, hiding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differences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between single requests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multiple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requests behind a common interface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612235" y="1900096"/>
            <a:ext cx="2857281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buClrTx/>
            </a:pPr>
            <a:r>
              <a:rPr lang="en-US" sz="2000" dirty="0" smtClean="0"/>
              <a:t>CORBA’s </a:t>
            </a:r>
            <a:r>
              <a:rPr lang="en-US" sz="2000" dirty="0" err="1" smtClean="0"/>
              <a:t>send_multiple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_</a:t>
            </a:r>
            <a:r>
              <a:rPr lang="en-US" sz="2000" dirty="0" err="1" smtClean="0"/>
              <a:t>requests_oneway</a:t>
            </a:r>
            <a:r>
              <a:rPr lang="en-US" sz="2000" dirty="0"/>
              <a:t>() </a:t>
            </a:r>
            <a:r>
              <a:rPr lang="en-US" sz="2000" dirty="0" smtClean="0"/>
              <a:t>operation initiates </a:t>
            </a:r>
            <a:r>
              <a:rPr lang="en-US" sz="2000" dirty="0"/>
              <a:t>a </a:t>
            </a:r>
            <a:r>
              <a:rPr lang="en-US" sz="2000" dirty="0" smtClean="0"/>
              <a:t>variable # of </a:t>
            </a:r>
            <a:r>
              <a:rPr lang="en-US" sz="2000" dirty="0"/>
              <a:t>requests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 parallel &amp; doesn’t </a:t>
            </a:r>
            <a:br>
              <a:rPr lang="en-US" sz="2000" dirty="0" smtClean="0"/>
            </a:br>
            <a:r>
              <a:rPr lang="en-US" sz="2000" dirty="0" smtClean="0"/>
              <a:t>wait </a:t>
            </a:r>
            <a:r>
              <a:rPr lang="en-US" sz="2000" dirty="0"/>
              <a:t>for </a:t>
            </a:r>
            <a:r>
              <a:rPr lang="en-US" sz="2000" dirty="0" smtClean="0"/>
              <a:t>requests </a:t>
            </a:r>
            <a:r>
              <a:rPr lang="en-US" sz="2000" dirty="0"/>
              <a:t>to finish before returning to </a:t>
            </a:r>
            <a:r>
              <a:rPr lang="en-US" sz="2000" dirty="0" smtClean="0"/>
              <a:t>the caller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7629525" y="4640376"/>
            <a:ext cx="9802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ORB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81903" y="5093159"/>
            <a:ext cx="349852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 err="1"/>
              <a:t>send_multiple_requests_oneway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4" idx="1"/>
          </p:cNvCxnSpPr>
          <p:nvPr/>
        </p:nvCxnSpPr>
        <p:spPr bwMode="auto">
          <a:xfrm>
            <a:off x="1896687" y="5263975"/>
            <a:ext cx="3085216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89649" y="4758752"/>
            <a:ext cx="2332310" cy="3416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4922" y="5085622"/>
            <a:ext cx="1281765" cy="65256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634070" y="4455043"/>
            <a:ext cx="1314191" cy="411769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88442" y="4522783"/>
            <a:ext cx="820994" cy="28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4558169" y="4522783"/>
            <a:ext cx="332142" cy="28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cxnSp>
        <p:nvCxnSpPr>
          <p:cNvPr id="21" name="Straight Connector 20"/>
          <p:cNvCxnSpPr>
            <a:stCxn id="19" idx="2"/>
          </p:cNvCxnSpPr>
          <p:nvPr/>
        </p:nvCxnSpPr>
        <p:spPr bwMode="auto">
          <a:xfrm>
            <a:off x="4291166" y="4866812"/>
            <a:ext cx="0" cy="39716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Oval 22"/>
          <p:cNvSpPr>
            <a:spLocks noChangeAspect="1"/>
          </p:cNvSpPr>
          <p:nvPr/>
        </p:nvSpPr>
        <p:spPr bwMode="auto">
          <a:xfrm>
            <a:off x="4215779" y="5190015"/>
            <a:ext cx="135145" cy="115858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080802" y="4420862"/>
            <a:ext cx="189339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Collection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of Request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parameters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263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36780"/>
            <a:ext cx="87693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patterns that are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common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identifiable enough to 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treat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them as a single decision in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response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 recurring problem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brings together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competing pattern complements—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—to remotely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elements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aggregates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containing large # of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</a:t>
            </a: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0389151"/>
              </p:ext>
            </p:extLst>
          </p:nvPr>
        </p:nvGraphicFramePr>
        <p:xfrm>
          <a:off x="4569991" y="113203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766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36780"/>
            <a:ext cx="87693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patterns that are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common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identifiable enough to 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treat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them as a single decision in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response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 recurring problem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brings together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competing pattern complements—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—to remotely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elements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aggregates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containing large # of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</a:t>
            </a: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3" y="4173234"/>
            <a:ext cx="8577263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353480250"/>
              </p:ext>
            </p:extLst>
          </p:nvPr>
        </p:nvGraphicFramePr>
        <p:xfrm>
          <a:off x="4569991" y="1132031"/>
          <a:ext cx="4655417" cy="2091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85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43" y="4173234"/>
            <a:ext cx="8577263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7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0" y="1036780"/>
            <a:ext cx="8769350" cy="5734050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compounds capture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subcommunities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patterns that are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common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identifiable enough to 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treat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them as a single decision in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response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 recurring problem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brings together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competing pattern complements—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Batch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Method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—to remotely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elements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aggregates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containing large # of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 </a:t>
            </a:r>
          </a:p>
        </p:txBody>
      </p:sp>
      <p:sp>
        <p:nvSpPr>
          <p:cNvPr id="182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3250" y="270650"/>
            <a:ext cx="7924800" cy="914400"/>
          </a:xfrm>
        </p:spPr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Compounds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7801121" y="5761271"/>
            <a:ext cx="1011507" cy="573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Naming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Context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7496947" y="4383955"/>
            <a:ext cx="1568357" cy="1186276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84590" y="4624436"/>
            <a:ext cx="766628" cy="28909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err="1"/>
              <a:t>n</a:t>
            </a:r>
            <a:r>
              <a:rPr lang="en-US" sz="1400" dirty="0" err="1" smtClean="0"/>
              <a:t>ext_n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7584590" y="5013683"/>
            <a:ext cx="721981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smtClean="0"/>
              <a:t>bind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7584590" y="5412456"/>
            <a:ext cx="860414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smtClean="0"/>
              <a:t>unbind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>
          <a:xfrm>
            <a:off x="7289430" y="4263764"/>
            <a:ext cx="66567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smtClean="0"/>
              <a:t>list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3427421" y="5897223"/>
            <a:ext cx="1552909" cy="3363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BindingIterator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12758" y="4749747"/>
            <a:ext cx="743692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err="1"/>
              <a:t>n</a:t>
            </a:r>
            <a:r>
              <a:rPr lang="en-US" sz="1400" dirty="0" err="1" smtClean="0"/>
              <a:t>ext_n</a:t>
            </a: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3073596" y="5142453"/>
            <a:ext cx="982854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err="1" smtClean="0"/>
              <a:t>next_one</a:t>
            </a:r>
            <a:endParaRPr lang="en-US" sz="1400" dirty="0"/>
          </a:p>
        </p:txBody>
      </p:sp>
      <p:sp>
        <p:nvSpPr>
          <p:cNvPr id="18" name="Rectangle 17"/>
          <p:cNvSpPr/>
          <p:nvPr/>
        </p:nvSpPr>
        <p:spPr>
          <a:xfrm>
            <a:off x="3260337" y="5544684"/>
            <a:ext cx="796113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anchor="ctr" anchorCtr="0">
            <a:spAutoFit/>
          </a:bodyPr>
          <a:lstStyle/>
          <a:p>
            <a:r>
              <a:rPr lang="en-US" sz="1400" dirty="0" smtClean="0"/>
              <a:t>destroy</a:t>
            </a:r>
            <a:endParaRPr lang="en-US" sz="1400" dirty="0"/>
          </a:p>
        </p:txBody>
      </p:sp>
      <p:sp>
        <p:nvSpPr>
          <p:cNvPr id="2" name="Rectangle 1"/>
          <p:cNvSpPr/>
          <p:nvPr/>
        </p:nvSpPr>
        <p:spPr>
          <a:xfrm>
            <a:off x="5047118" y="1465368"/>
            <a:ext cx="3450616" cy="175432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spcBef>
                <a:spcPts val="2400"/>
              </a:spcBef>
              <a:buSzPct val="100000"/>
              <a:defRPr/>
            </a:pPr>
            <a:r>
              <a:rPr lang="en-US" sz="2000" dirty="0"/>
              <a:t>CORBA’s Naming Service provides a </a:t>
            </a:r>
            <a:r>
              <a:rPr lang="en-US" sz="2000" i="1" dirty="0"/>
              <a:t>Batch Iterator </a:t>
            </a:r>
            <a:r>
              <a:rPr lang="en-US" sz="2000" dirty="0" smtClean="0"/>
              <a:t>(called </a:t>
            </a:r>
            <a:r>
              <a:rPr lang="en-US" sz="2000" dirty="0" err="1" smtClean="0"/>
              <a:t>BindingIterator</a:t>
            </a:r>
            <a:r>
              <a:rPr lang="en-US" sz="2000" dirty="0"/>
              <a:t>) that enables bulk access of </a:t>
            </a:r>
            <a:r>
              <a:rPr lang="en-US" sz="2000" dirty="0" smtClean="0"/>
              <a:t>many—but </a:t>
            </a:r>
            <a:r>
              <a:rPr lang="en-US" sz="2000" dirty="0"/>
              <a:t>not all—elements in a </a:t>
            </a:r>
            <a:r>
              <a:rPr lang="en-US" sz="2000" dirty="0" err="1"/>
              <a:t>NamingContext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408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625" y="1064764"/>
            <a:ext cx="91343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Pattern </a:t>
            </a:r>
            <a:r>
              <a:rPr lang="en-US" sz="2000" dirty="0"/>
              <a:t>complements &amp; pattern compounds are </a:t>
            </a:r>
            <a:r>
              <a:rPr lang="en-US" sz="2000" dirty="0" smtClean="0"/>
              <a:t>initial steps </a:t>
            </a:r>
            <a:r>
              <a:rPr lang="en-US" sz="2000" dirty="0"/>
              <a:t>towards moving away from patterns as distinct islands of </a:t>
            </a:r>
            <a:r>
              <a:rPr lang="en-US" sz="2000" dirty="0" smtClean="0"/>
              <a:t>design to parts </a:t>
            </a:r>
            <a:r>
              <a:rPr lang="en-US" sz="2000" dirty="0"/>
              <a:t>of an interwoven </a:t>
            </a:r>
            <a:r>
              <a:rPr lang="en-US" sz="2000" dirty="0" smtClean="0"/>
              <a:t>whole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74444" y="2527300"/>
            <a:ext cx="3240656" cy="3162300"/>
            <a:chOff x="4403121" y="760430"/>
            <a:chExt cx="2237098" cy="2222580"/>
          </a:xfrm>
        </p:grpSpPr>
        <p:grpSp>
          <p:nvGrpSpPr>
            <p:cNvPr id="8" name="Group 7"/>
            <p:cNvGrpSpPr/>
            <p:nvPr/>
          </p:nvGrpSpPr>
          <p:grpSpPr>
            <a:xfrm>
              <a:off x="4900319" y="760430"/>
              <a:ext cx="1739900" cy="2219325"/>
              <a:chOff x="5408402" y="3589125"/>
              <a:chExt cx="1739900" cy="2219325"/>
            </a:xfrm>
          </p:grpSpPr>
          <p:graphicFrame>
            <p:nvGraphicFramePr>
              <p:cNvPr id="13" name="Object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3611760"/>
                  </p:ext>
                </p:extLst>
              </p:nvPr>
            </p:nvGraphicFramePr>
            <p:xfrm>
              <a:off x="5408402" y="3589125"/>
              <a:ext cx="173990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120" name="Visio" r:id="rId4" imgW="2777831" imgH="3692304" progId="Visio.Drawing.11">
                      <p:embed/>
                    </p:oleObj>
                  </mc:Choice>
                  <mc:Fallback>
                    <p:oleObj name="Visio" r:id="rId4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408402" y="3589125"/>
                            <a:ext cx="173990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" name="Flowchart: Connector 13"/>
              <p:cNvSpPr>
                <a:spLocks noChangeAspect="1"/>
              </p:cNvSpPr>
              <p:nvPr/>
            </p:nvSpPr>
            <p:spPr bwMode="auto">
              <a:xfrm>
                <a:off x="5860552" y="3815176"/>
                <a:ext cx="349235" cy="337649"/>
              </a:xfrm>
              <a:prstGeom prst="flowChartConnector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403121" y="763685"/>
              <a:ext cx="1670050" cy="2219325"/>
              <a:chOff x="1670299" y="3722688"/>
              <a:chExt cx="1670050" cy="2219325"/>
            </a:xfrm>
          </p:grpSpPr>
          <p:graphicFrame>
            <p:nvGraphicFramePr>
              <p:cNvPr id="10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1800877"/>
                  </p:ext>
                </p:extLst>
              </p:nvPr>
            </p:nvGraphicFramePr>
            <p:xfrm>
              <a:off x="1670299" y="3722688"/>
              <a:ext cx="1670050" cy="22193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3121" name="Visio" r:id="rId6" imgW="2777831" imgH="3692304" progId="Visio.Drawing.11">
                      <p:embed/>
                    </p:oleObj>
                  </mc:Choice>
                  <mc:Fallback>
                    <p:oleObj name="Visio" r:id="rId6" imgW="2777831" imgH="3692304" progId="Visio.Drawing.11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70299" y="3722688"/>
                            <a:ext cx="1670050" cy="22193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Flowchart: Connector 10"/>
              <p:cNvSpPr>
                <a:spLocks noChangeAspect="1"/>
              </p:cNvSpPr>
              <p:nvPr/>
            </p:nvSpPr>
            <p:spPr bwMode="auto">
              <a:xfrm>
                <a:off x="2552259" y="5278557"/>
                <a:ext cx="349235" cy="337649"/>
              </a:xfrm>
              <a:prstGeom prst="flowChartConnector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i="1">
                  <a:solidFill>
                    <a:srgbClr val="000000"/>
                  </a:solidFill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00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625" y="1064764"/>
            <a:ext cx="91343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complements &amp; pattern compounds 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initial steps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towards moving away from patterns as distinct islands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to parts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an interwoven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whole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A pattern complement completes the design of another </a:t>
            </a:r>
            <a:r>
              <a:rPr lang="en-US" sz="2000" dirty="0" smtClean="0"/>
              <a:t>pattern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538" y="3557319"/>
            <a:ext cx="8528545" cy="2074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439629" y="3208176"/>
            <a:ext cx="1359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Factory Method 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638425" y="3746101"/>
            <a:ext cx="642186" cy="24839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0078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625" y="1064764"/>
            <a:ext cx="91343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complements &amp; pattern compounds 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initial steps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towards moving away from patterns as distinct islands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to parts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an interwoven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whole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pattern complement completes the design of another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A pattern compound </a:t>
            </a:r>
            <a:r>
              <a:rPr lang="en-US" sz="2000" dirty="0" smtClean="0"/>
              <a:t>names a </a:t>
            </a:r>
            <a:r>
              <a:rPr lang="en-US" sz="2000" dirty="0"/>
              <a:t>commonly recurring, cohesive combination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/>
              <a:t>other patterns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29735"/>
            <a:ext cx="9134375" cy="2320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225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625" y="1064764"/>
            <a:ext cx="913437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complements &amp; pattern compounds 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initial steps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towards moving away from patterns as distinct islands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to parts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an interwoven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whole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pattern complement completes the design of another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pattern compound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names 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commonly recurring, cohesive combination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The POSA5 book gives an in-depth</a:t>
            </a:r>
            <a:br>
              <a:rPr lang="en-US" sz="2000" dirty="0" smtClean="0"/>
            </a:br>
            <a:r>
              <a:rPr lang="en-US" sz="2000" dirty="0" smtClean="0"/>
              <a:t>discussion of the key concepts </a:t>
            </a:r>
            <a:br>
              <a:rPr lang="en-US" sz="2000" dirty="0" smtClean="0"/>
            </a:br>
            <a:r>
              <a:rPr lang="en-US" sz="2000" dirty="0" smtClean="0"/>
              <a:t>underlying pattern complements </a:t>
            </a:r>
            <a:br>
              <a:rPr lang="en-US" sz="2000" dirty="0" smtClean="0"/>
            </a:br>
            <a:r>
              <a:rPr lang="en-US" sz="2000" dirty="0" smtClean="0"/>
              <a:t>&amp; pattern compounds</a:t>
            </a:r>
            <a:endParaRPr lang="en-US" sz="2000" dirty="0"/>
          </a:p>
        </p:txBody>
      </p:sp>
      <p:pic>
        <p:nvPicPr>
          <p:cNvPr id="5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5195" y="3175442"/>
            <a:ext cx="2342038" cy="298688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2400" y="6438700"/>
            <a:ext cx="883919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apply to much more than CORBA &amp; avionics control systems!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0652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4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9101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ile:DNA Double Helix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156" y="1091106"/>
            <a:ext cx="6317181" cy="4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47482"/>
            <a:ext cx="4283242" cy="5431728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pattern collections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Outline the common types of pattern relationships 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concurrent &amp; networked software patterns associated 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avionics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domain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Describe </a:t>
            </a:r>
            <a:r>
              <a:rPr lang="en-US" sz="2000" dirty="0"/>
              <a:t>common types of pattern relationships:</a:t>
            </a:r>
          </a:p>
          <a:p>
            <a:pPr marL="461963" lvl="1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 complements</a:t>
            </a:r>
          </a:p>
          <a:p>
            <a:pPr marL="461963" lvl="1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compounds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Pattern sequences</a:t>
            </a:r>
            <a:endParaRPr lang="en-US" sz="20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22207" y="6438700"/>
            <a:ext cx="662710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summarize yet more relevant </a:t>
            </a:r>
            <a:r>
              <a:rPr lang="en-US" sz="2000" dirty="0" err="1" smtClean="0"/>
              <a:t>GoF</a:t>
            </a:r>
            <a:r>
              <a:rPr lang="en-US" sz="2000" dirty="0" smtClean="0"/>
              <a:t> &amp; POSA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68019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C</a:t>
            </a:r>
            <a:r>
              <a:rPr lang="en-US" sz="2000" dirty="0" smtClean="0"/>
              <a:t>ollections of stand-alone patterns have certainly been </a:t>
            </a:r>
            <a:r>
              <a:rPr lang="en-US" sz="2000" dirty="0"/>
              <a:t>used </a:t>
            </a:r>
            <a:r>
              <a:rPr lang="en-US" sz="2000" dirty="0" smtClean="0"/>
              <a:t>with success 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857342" y="1622268"/>
            <a:ext cx="41910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sz="2000" b="1" dirty="0"/>
              <a:t>Design Problems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Document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structure 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Formatting 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Embellishment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Multiple look &amp; feels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Multiple window systems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User operations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Spelling checking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hyphenation</a:t>
            </a:r>
          </a:p>
          <a:p>
            <a:pPr marL="228600" lvl="1" indent="-22860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tc.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411406" y="1828800"/>
            <a:ext cx="419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buSzTx/>
            </a:pPr>
            <a:endParaRPr lang="en-US" sz="2400" b="1" dirty="0"/>
          </a:p>
        </p:txBody>
      </p:sp>
      <p:pic>
        <p:nvPicPr>
          <p:cNvPr id="13" name="Picture 5" descr="d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" y="1371671"/>
            <a:ext cx="3711355" cy="55204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39476" y="4455840"/>
            <a:ext cx="1708866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361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Sequences</a:t>
            </a:r>
          </a:p>
        </p:txBody>
      </p:sp>
      <p:sp>
        <p:nvSpPr>
          <p:cNvPr id="183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" y="1091107"/>
            <a:ext cx="3811602" cy="4238625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generalize the progression of patterns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way a design can be established by joining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predecessor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successor patterns to form part of their context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2" descr="File:DNA Double Helix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156" y="1091106"/>
            <a:ext cx="6317181" cy="4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93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File:DNA Double Helix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156" y="1091106"/>
            <a:ext cx="6317181" cy="4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Sequences</a:t>
            </a:r>
          </a:p>
        </p:txBody>
      </p:sp>
      <p:sp>
        <p:nvSpPr>
          <p:cNvPr id="1831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091107"/>
            <a:ext cx="3821229" cy="4238625"/>
          </a:xfrm>
          <a:noFill/>
          <a:ln/>
        </p:spPr>
        <p:txBody>
          <a:bodyPr lIns="91440" tIns="45720" rIns="91440" bIns="45720"/>
          <a:lstStyle/>
          <a:p>
            <a:pPr marL="228600" lvl="1" indent="-22860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generalize the progression of patterns 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the way a design can be established by joining predecessor patterns with successor patterns to form part of their context</a:t>
            </a:r>
          </a:p>
          <a:p>
            <a:pPr marL="228600" lvl="1" indent="-22860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captures the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unfolding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design pattern-by-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40505" y="3036434"/>
            <a:ext cx="932838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Abstract Factory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175918" y="2430049"/>
            <a:ext cx="932838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Strategy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584028" y="5898982"/>
            <a:ext cx="903990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Wrapper Facade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44311" y="3035723"/>
            <a:ext cx="118887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Half-Sync/</a:t>
            </a:r>
            <a:br>
              <a:rPr lang="en-US" sz="1400" b="1" dirty="0" smtClean="0"/>
            </a:br>
            <a:r>
              <a:rPr lang="en-US" sz="1400" b="1" dirty="0" smtClean="0"/>
              <a:t>Half-</a:t>
            </a:r>
            <a:r>
              <a:rPr lang="en-US" sz="1400" b="1" dirty="0" err="1" smtClean="0"/>
              <a:t>Async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7479" y="1354376"/>
            <a:ext cx="1393725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Component Configurator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176915" y="686902"/>
            <a:ext cx="79285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Broker</a:t>
            </a:r>
            <a:endParaRPr 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205911" y="4751711"/>
            <a:ext cx="770413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Layers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536188" y="4076850"/>
            <a:ext cx="936906" cy="2308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Reactor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629191" y="5117366"/>
            <a:ext cx="1024999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Acceptor-</a:t>
            </a:r>
            <a:br>
              <a:rPr lang="en-US" sz="1400" b="1" dirty="0" smtClean="0"/>
            </a:br>
            <a:r>
              <a:rPr lang="en-US" sz="1400" b="1" dirty="0" smtClean="0"/>
              <a:t>Connector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464072" y="4192266"/>
            <a:ext cx="932838" cy="4247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1400" b="1" dirty="0" smtClean="0"/>
              <a:t>Monitor</a:t>
            </a:r>
            <a:br>
              <a:rPr lang="en-US" sz="1400" b="1" dirty="0" smtClean="0"/>
            </a:br>
            <a:r>
              <a:rPr lang="en-US" sz="1400" b="1" dirty="0" smtClean="0"/>
              <a:t>Object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64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37274"/>
              </p:ext>
            </p:extLst>
          </p:nvPr>
        </p:nvGraphicFramePr>
        <p:xfrm>
          <a:off x="4195514" y="1073138"/>
          <a:ext cx="4900861" cy="52675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3159"/>
                <a:gridCol w="3697702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Pattern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Problem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Layers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Structuring broker internal design to enable reuse &amp; clean separation of concerns</a:t>
                      </a:r>
                      <a:endParaRPr lang="en-US" sz="1400" dirty="0"/>
                    </a:p>
                  </a:txBody>
                  <a:tcPr/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Wrapper Façade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Encapsulating low-level system</a:t>
                      </a:r>
                      <a:r>
                        <a:rPr lang="en-US" sz="1400" baseline="0" dirty="0" smtClean="0"/>
                        <a:t> functions to enhance portability</a:t>
                      </a:r>
                      <a:endParaRPr lang="en-US" sz="14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Reactor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Demuxing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smtClean="0"/>
                        <a:t>broker core </a:t>
                      </a:r>
                      <a:r>
                        <a:rPr lang="en-US" sz="1400" baseline="0" dirty="0" smtClean="0"/>
                        <a:t>events efficiently</a:t>
                      </a:r>
                      <a:endParaRPr lang="en-US" sz="14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Acceptor-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Connector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Managing broker connections efficiently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Half-Sync/ Half-</a:t>
                      </a:r>
                      <a:r>
                        <a:rPr lang="en-US" sz="1400" dirty="0" err="1" smtClean="0"/>
                        <a:t>Async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Enhancing broker scalability</a:t>
                      </a:r>
                      <a:r>
                        <a:rPr lang="en-US" sz="1400" baseline="0" dirty="0" smtClean="0"/>
                        <a:t> by processing requests concurrently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Monitor 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Object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Efficiently synchronize the Half-Sync/</a:t>
                      </a:r>
                      <a:r>
                        <a:rPr lang="en-US" sz="1400" dirty="0" err="1" smtClean="0"/>
                        <a:t>Async</a:t>
                      </a:r>
                      <a:r>
                        <a:rPr lang="en-US" sz="1400" dirty="0" smtClean="0"/>
                        <a:t> request queue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Strategy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Interchanging internal broker mechanisms transparently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Abstract Factory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Consolidating broker mechanisms into groups of semantically</a:t>
                      </a:r>
                      <a:r>
                        <a:rPr lang="en-US" sz="1400" baseline="0" dirty="0" smtClean="0"/>
                        <a:t> compatible strategies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Component Configurator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Configuring</a:t>
                      </a:r>
                      <a:r>
                        <a:rPr lang="en-US" sz="1400" baseline="0" dirty="0" smtClean="0"/>
                        <a:t> consolidated broker strategies dynamically</a:t>
                      </a:r>
                      <a:endParaRPr lang="en-US" sz="1400" dirty="0"/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400" smtClean="0"/>
                        <a:t>Broker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Defining the broker’s base-line architecture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91107"/>
            <a:ext cx="3821229" cy="52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generalize the progression of patterns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the way a design can be established by joining predecessor patterns with successor patterns to form part of their context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pattern sequence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captures the unfolding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 design pattern-by-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POSA2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POSA4 present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communication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middleware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Sequences</a:t>
            </a:r>
          </a:p>
        </p:txBody>
      </p:sp>
      <p:pic>
        <p:nvPicPr>
          <p:cNvPr id="9" name="Picture 14" descr="POSA2_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8550" y="5451635"/>
            <a:ext cx="1087666" cy="134380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7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717" y="4607282"/>
            <a:ext cx="1087666" cy="1456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727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35838"/>
              </p:ext>
            </p:extLst>
          </p:nvPr>
        </p:nvGraphicFramePr>
        <p:xfrm>
          <a:off x="4195514" y="1073138"/>
          <a:ext cx="4900861" cy="52675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3159"/>
                <a:gridCol w="3697702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Pattern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Problem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Layers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Structuring broker internal design to enable reuse &amp; clean separation of concerns</a:t>
                      </a:r>
                      <a:endParaRPr lang="en-US" sz="1400" dirty="0"/>
                    </a:p>
                  </a:txBody>
                  <a:tcPr/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Wrapper Façade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Encapsulating low-level system</a:t>
                      </a:r>
                      <a:r>
                        <a:rPr lang="en-US" sz="1400" baseline="0" dirty="0" smtClean="0"/>
                        <a:t> functions to enhance portability</a:t>
                      </a:r>
                      <a:endParaRPr lang="en-US" sz="14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Reactor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Demuxing</a:t>
                      </a:r>
                      <a:r>
                        <a:rPr lang="en-US" sz="1400" baseline="0" dirty="0" smtClean="0"/>
                        <a:t> broker core events efficiently</a:t>
                      </a:r>
                      <a:endParaRPr lang="en-US" sz="14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Acceptor-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Connector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Managing broker connections efficiently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Half-Sync/ Half-</a:t>
                      </a:r>
                      <a:r>
                        <a:rPr lang="en-US" sz="1400" dirty="0" err="1" smtClean="0"/>
                        <a:t>Async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Enhancing broker scalability</a:t>
                      </a:r>
                      <a:r>
                        <a:rPr lang="en-US" sz="1400" baseline="0" dirty="0" smtClean="0"/>
                        <a:t> by processing requests concurrently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Monitor </a:t>
                      </a:r>
                      <a:br>
                        <a:rPr lang="en-US" sz="1400" dirty="0" smtClean="0"/>
                      </a:br>
                      <a:r>
                        <a:rPr lang="en-US" sz="1400" dirty="0" smtClean="0"/>
                        <a:t>Object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Efficiently synchronize the Half-Sync/</a:t>
                      </a:r>
                      <a:r>
                        <a:rPr lang="en-US" sz="1400" dirty="0" err="1" smtClean="0"/>
                        <a:t>Async</a:t>
                      </a:r>
                      <a:r>
                        <a:rPr lang="en-US" sz="1400" dirty="0" smtClean="0"/>
                        <a:t> request queue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Strategy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Interchanging internal broker mechanisms transparently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Abstract Factory 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Consolidating broker mechanisms into groups of semantically</a:t>
                      </a:r>
                      <a:r>
                        <a:rPr lang="en-US" sz="1400" baseline="0" dirty="0" smtClean="0">
                          <a:solidFill>
                            <a:srgbClr val="009900"/>
                          </a:solidFill>
                        </a:rPr>
                        <a:t> compatible strategies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Component Configurator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9900"/>
                          </a:solidFill>
                        </a:rPr>
                        <a:t>Configuring</a:t>
                      </a:r>
                      <a:r>
                        <a:rPr lang="en-US" sz="1400" baseline="0" dirty="0" smtClean="0">
                          <a:solidFill>
                            <a:srgbClr val="009900"/>
                          </a:solidFill>
                        </a:rPr>
                        <a:t> consolidated broker strategies dynamically</a:t>
                      </a:r>
                      <a:endParaRPr lang="en-US" sz="1400" dirty="0">
                        <a:solidFill>
                          <a:srgbClr val="009900"/>
                        </a:solidFill>
                      </a:endParaRPr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400" smtClean="0"/>
                        <a:t>Broker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Defining the broker’s base-line architecture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0" y="1091107"/>
            <a:ext cx="3821229" cy="52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generalize the progression of patterns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the way a design can be established by joining predecessor patterns with successor patterns to form part of their context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pattern sequence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captures the unfolding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 design pattern-by-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POSA2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POSA4 present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sequences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communication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middleware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Sequences</a:t>
            </a:r>
          </a:p>
        </p:txBody>
      </p:sp>
      <p:pic>
        <p:nvPicPr>
          <p:cNvPr id="9" name="Picture 14" descr="POSA2_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8550" y="5451635"/>
            <a:ext cx="1087666" cy="134380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/>
          <p:cNvSpPr/>
          <p:nvPr/>
        </p:nvSpPr>
        <p:spPr bwMode="auto">
          <a:xfrm>
            <a:off x="4196413" y="4295147"/>
            <a:ext cx="4900861" cy="1548335"/>
          </a:xfrm>
          <a:prstGeom prst="rect">
            <a:avLst/>
          </a:prstGeom>
          <a:noFill/>
          <a:ln w="3810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17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717" y="4607282"/>
            <a:ext cx="1087666" cy="14560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05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>
          <a:xfrm>
            <a:off x="-5168" y="473445"/>
            <a:ext cx="9144000" cy="541472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>
                <a:latin typeface="+mn-lt"/>
              </a:rPr>
              <a:t>Enhancing Broker Flexibility with Strategy</a:t>
            </a:r>
          </a:p>
        </p:txBody>
      </p:sp>
      <p:graphicFrame>
        <p:nvGraphicFramePr>
          <p:cNvPr id="1681412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840459"/>
              </p:ext>
            </p:extLst>
          </p:nvPr>
        </p:nvGraphicFramePr>
        <p:xfrm>
          <a:off x="63500" y="1036638"/>
          <a:ext cx="5359400" cy="1737360"/>
        </p:xfrm>
        <a:graphic>
          <a:graphicData uri="http://schemas.openxmlformats.org/drawingml/2006/table">
            <a:tbl>
              <a:tblPr/>
              <a:tblGrid>
                <a:gridCol w="1849276"/>
                <a:gridCol w="3510124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41425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Multi-domain reusable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“one-size-fits-all”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configuration applies to all use cases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Ad hoc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variation is messy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214604" y="2911143"/>
            <a:ext cx="5414315" cy="3380280"/>
            <a:chOff x="459031" y="3383015"/>
            <a:chExt cx="5169888" cy="2327158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69814" y="4314651"/>
              <a:ext cx="5130973" cy="1047629"/>
            </a:xfrm>
            <a:prstGeom prst="roundRect">
              <a:avLst>
                <a:gd name="adj" fmla="val 4756"/>
              </a:avLst>
            </a:prstGeom>
            <a:solidFill>
              <a:srgbClr val="99CC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459031" y="5383274"/>
              <a:ext cx="1186004" cy="326899"/>
            </a:xfrm>
            <a:prstGeom prst="roundRect">
              <a:avLst/>
            </a:prstGeom>
            <a:solidFill>
              <a:srgbClr val="8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OS APIs</a:t>
              </a:r>
            </a:p>
          </p:txBody>
        </p:sp>
        <p:sp>
          <p:nvSpPr>
            <p:cNvPr id="6" name="Rounded Rectangle 5"/>
            <p:cNvSpPr/>
            <p:nvPr/>
          </p:nvSpPr>
          <p:spPr bwMode="auto">
            <a:xfrm>
              <a:off x="469815" y="3771309"/>
              <a:ext cx="734596" cy="408623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Stub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121198" y="3514903"/>
              <a:ext cx="1469192" cy="776500"/>
              <a:chOff x="9929353" y="1606709"/>
              <a:chExt cx="1469192" cy="776500"/>
            </a:xfrm>
            <a:solidFill>
              <a:srgbClr val="CCFFFF"/>
            </a:solidFill>
          </p:grpSpPr>
          <p:sp>
            <p:nvSpPr>
              <p:cNvPr id="8" name="Rounded Rectangle 7"/>
              <p:cNvSpPr/>
              <p:nvPr/>
            </p:nvSpPr>
            <p:spPr bwMode="auto">
              <a:xfrm>
                <a:off x="9929353" y="1899069"/>
                <a:ext cx="1469192" cy="484140"/>
              </a:xfrm>
              <a:prstGeom prst="roundRect">
                <a:avLst/>
              </a:prstGeom>
              <a:solidFill>
                <a:srgbClr val="CC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 bwMode="auto">
              <a:xfrm>
                <a:off x="10882498" y="1606709"/>
                <a:ext cx="516047" cy="396842"/>
              </a:xfrm>
              <a:prstGeom prst="roundRect">
                <a:avLst/>
              </a:prstGeom>
              <a:solidFill>
                <a:srgbClr val="CC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 bwMode="auto">
              <a:xfrm>
                <a:off x="10834700" y="1909355"/>
                <a:ext cx="542926" cy="136708"/>
              </a:xfrm>
              <a:prstGeom prst="rect">
                <a:avLst/>
              </a:prstGeom>
              <a:grpFill/>
              <a:ln w="19050" cap="flat" cmpd="sng" algn="ctr">
                <a:solidFill>
                  <a:srgbClr val="CC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11" name="Rounded Rectangle 10"/>
            <p:cNvSpPr/>
            <p:nvPr/>
          </p:nvSpPr>
          <p:spPr bwMode="auto">
            <a:xfrm>
              <a:off x="4237627" y="3383015"/>
              <a:ext cx="734596" cy="408623"/>
            </a:xfrm>
            <a:prstGeom prst="roundRect">
              <a:avLst/>
            </a:prstGeom>
            <a:solidFill>
              <a:srgbClr val="FFCCCC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Skel</a:t>
              </a:r>
              <a:endPara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13788" y="4316552"/>
              <a:ext cx="128753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latin typeface="Arial" charset="0"/>
                </a:rPr>
                <a:t>ORB Core</a:t>
              </a:r>
              <a:endParaRPr lang="en-US" b="1" dirty="0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4442915" y="5383274"/>
              <a:ext cx="1186004" cy="326899"/>
            </a:xfrm>
            <a:prstGeom prst="roundRect">
              <a:avLst/>
            </a:prstGeom>
            <a:solidFill>
              <a:srgbClr val="800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OS APIs</a:t>
              </a:r>
            </a:p>
          </p:txBody>
        </p:sp>
      </p:grpSp>
      <p:sp>
        <p:nvSpPr>
          <p:cNvPr id="14" name="Line Callout 1 13"/>
          <p:cNvSpPr/>
          <p:nvPr/>
        </p:nvSpPr>
        <p:spPr bwMode="auto">
          <a:xfrm>
            <a:off x="6447452" y="3174081"/>
            <a:ext cx="2351313" cy="997196"/>
          </a:xfrm>
          <a:prstGeom prst="borderCallout1">
            <a:avLst>
              <a:gd name="adj1" fmla="val 32427"/>
              <a:gd name="adj2" fmla="val -855"/>
              <a:gd name="adj3" fmla="val 80649"/>
              <a:gd name="adj4" fmla="val -63816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dirty="0" smtClean="0"/>
              <a:t>if (</a:t>
            </a:r>
            <a:r>
              <a:rPr lang="en-US" sz="1400" dirty="0" err="1" smtClean="0"/>
              <a:t>do_perfect_hash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 smtClean="0"/>
              <a:t>  // …</a:t>
            </a:r>
          </a:p>
          <a:p>
            <a:pPr eaLnBrk="1" hangingPunct="1"/>
            <a:r>
              <a:rPr lang="en-US" sz="1400" dirty="0" smtClean="0"/>
              <a:t>else if (</a:t>
            </a:r>
            <a:r>
              <a:rPr lang="en-US" sz="1400" dirty="0" err="1" smtClean="0"/>
              <a:t>do_binary_search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/>
              <a:t> </a:t>
            </a:r>
            <a:r>
              <a:rPr lang="en-US" sz="1400" dirty="0" smtClean="0"/>
              <a:t> // …</a:t>
            </a:r>
            <a:endParaRPr lang="en-US" sz="1400" dirty="0"/>
          </a:p>
        </p:txBody>
      </p:sp>
      <p:sp>
        <p:nvSpPr>
          <p:cNvPr id="15" name="Line Callout 1 14"/>
          <p:cNvSpPr/>
          <p:nvPr/>
        </p:nvSpPr>
        <p:spPr bwMode="auto">
          <a:xfrm>
            <a:off x="1374709" y="2887599"/>
            <a:ext cx="2351313" cy="1234184"/>
          </a:xfrm>
          <a:prstGeom prst="borderCallout1">
            <a:avLst>
              <a:gd name="adj1" fmla="val 101980"/>
              <a:gd name="adj2" fmla="val 82875"/>
              <a:gd name="adj3" fmla="val 134208"/>
              <a:gd name="adj4" fmla="val 115963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dirty="0" smtClean="0"/>
              <a:t>if (</a:t>
            </a:r>
            <a:r>
              <a:rPr lang="en-US" sz="1400" dirty="0" err="1" smtClean="0"/>
              <a:t>do_thread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 smtClean="0"/>
              <a:t>  // acquire lock</a:t>
            </a:r>
          </a:p>
          <a:p>
            <a:pPr eaLnBrk="1" hangingPunct="1"/>
            <a:r>
              <a:rPr lang="en-US" sz="1400" dirty="0" smtClean="0"/>
              <a:t>…</a:t>
            </a:r>
          </a:p>
          <a:p>
            <a:pPr eaLnBrk="1" hangingPunct="1"/>
            <a:r>
              <a:rPr lang="en-US" sz="1400" dirty="0" smtClean="0"/>
              <a:t>if (</a:t>
            </a:r>
            <a:r>
              <a:rPr lang="en-US" sz="1400" dirty="0" err="1" smtClean="0"/>
              <a:t>do_thread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/>
              <a:t> </a:t>
            </a:r>
            <a:r>
              <a:rPr lang="en-US" sz="1400" dirty="0" smtClean="0"/>
              <a:t> // release lock</a:t>
            </a:r>
            <a:endParaRPr lang="en-US" sz="1400" dirty="0"/>
          </a:p>
        </p:txBody>
      </p:sp>
      <p:sp>
        <p:nvSpPr>
          <p:cNvPr id="16" name="Snip Single Corner Rectangle 15"/>
          <p:cNvSpPr/>
          <p:nvPr/>
        </p:nvSpPr>
        <p:spPr bwMode="auto">
          <a:xfrm>
            <a:off x="4304319" y="3617760"/>
            <a:ext cx="1014026" cy="521922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/>
              <a:t>Demuxing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code</a:t>
            </a:r>
          </a:p>
        </p:txBody>
      </p:sp>
      <p:sp>
        <p:nvSpPr>
          <p:cNvPr id="19" name="Snip Single Corner Rectangle 18"/>
          <p:cNvSpPr/>
          <p:nvPr/>
        </p:nvSpPr>
        <p:spPr bwMode="auto">
          <a:xfrm>
            <a:off x="3745748" y="4427926"/>
            <a:ext cx="1488849" cy="521922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Synchronization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code</a:t>
            </a:r>
          </a:p>
        </p:txBody>
      </p:sp>
      <p:sp>
        <p:nvSpPr>
          <p:cNvPr id="20" name="Snip Single Corner Rectangle 19"/>
          <p:cNvSpPr/>
          <p:nvPr/>
        </p:nvSpPr>
        <p:spPr bwMode="auto">
          <a:xfrm>
            <a:off x="3132763" y="5193654"/>
            <a:ext cx="1711206" cy="521922"/>
          </a:xfrm>
          <a:prstGeom prst="snip1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smtClean="0"/>
              <a:t>Request transport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code</a:t>
            </a:r>
          </a:p>
        </p:txBody>
      </p:sp>
      <p:sp>
        <p:nvSpPr>
          <p:cNvPr id="22" name="Line Callout 1 21"/>
          <p:cNvSpPr/>
          <p:nvPr/>
        </p:nvSpPr>
        <p:spPr bwMode="auto">
          <a:xfrm>
            <a:off x="6329264" y="4993156"/>
            <a:ext cx="2469501" cy="997196"/>
          </a:xfrm>
          <a:prstGeom prst="borderCallout1">
            <a:avLst>
              <a:gd name="adj1" fmla="val 67048"/>
              <a:gd name="adj2" fmla="val -1233"/>
              <a:gd name="adj3" fmla="val 42286"/>
              <a:gd name="adj4" fmla="val -60038"/>
            </a:avLst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400" dirty="0" smtClean="0"/>
              <a:t>if (</a:t>
            </a:r>
            <a:r>
              <a:rPr lang="en-US" sz="1400" dirty="0" err="1" smtClean="0"/>
              <a:t>do_IIOP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 smtClean="0"/>
              <a:t>  // …</a:t>
            </a:r>
          </a:p>
          <a:p>
            <a:pPr eaLnBrk="1" hangingPunct="1"/>
            <a:r>
              <a:rPr lang="en-US" sz="1400" dirty="0" smtClean="0"/>
              <a:t>else if (</a:t>
            </a:r>
            <a:r>
              <a:rPr lang="en-US" sz="1400" dirty="0" err="1" smtClean="0"/>
              <a:t>do_shared_memory</a:t>
            </a:r>
            <a:r>
              <a:rPr lang="en-US" sz="1400" dirty="0" smtClean="0"/>
              <a:t>)</a:t>
            </a:r>
          </a:p>
          <a:p>
            <a:pPr eaLnBrk="1" hangingPunct="1"/>
            <a:r>
              <a:rPr lang="en-US" sz="1400" dirty="0"/>
              <a:t> </a:t>
            </a:r>
            <a:r>
              <a:rPr lang="en-US" sz="1400" dirty="0" smtClean="0"/>
              <a:t> // …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422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>
          <a:xfrm>
            <a:off x="-5168" y="473445"/>
            <a:ext cx="9144000" cy="541472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>
                <a:latin typeface="+mn-lt"/>
              </a:rPr>
              <a:t>Enhancing Broker Flexibility with Strategy</a:t>
            </a:r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707050" y="6438700"/>
            <a:ext cx="751292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Strategy_pattern</a:t>
            </a:r>
            <a:r>
              <a:rPr lang="en-US" sz="2000" dirty="0" smtClean="0"/>
              <a:t> for info on </a:t>
            </a:r>
            <a:r>
              <a:rPr lang="en-US" sz="2000" i="1" dirty="0" smtClean="0"/>
              <a:t>Strategy</a:t>
            </a:r>
            <a:endParaRPr lang="en-US" sz="2000" i="1" u="none" dirty="0"/>
          </a:p>
        </p:txBody>
      </p:sp>
      <p:sp>
        <p:nvSpPr>
          <p:cNvPr id="31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92739" y="2931370"/>
            <a:ext cx="8897620" cy="2751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1400262" y="3502424"/>
            <a:ext cx="7589146" cy="2350014"/>
            <a:chOff x="1400262" y="3502424"/>
            <a:chExt cx="7589146" cy="2350014"/>
          </a:xfrm>
        </p:grpSpPr>
        <p:pic>
          <p:nvPicPr>
            <p:cNvPr id="34" name="Picture 6" descr="strategy-om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0262" y="3502424"/>
              <a:ext cx="7589146" cy="2350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Rectangle 1"/>
            <p:cNvSpPr/>
            <p:nvPr/>
          </p:nvSpPr>
          <p:spPr bwMode="auto">
            <a:xfrm>
              <a:off x="2234030" y="3598807"/>
              <a:ext cx="1001027" cy="2695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6284661" y="3598806"/>
              <a:ext cx="906380" cy="2695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605130" y="4578824"/>
            <a:ext cx="2523874" cy="163121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4763" lvl="1" algn="ctr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i="1" dirty="0" smtClean="0"/>
              <a:t>Strategy</a:t>
            </a:r>
            <a:r>
              <a:rPr lang="en-US" sz="2000" dirty="0" smtClean="0"/>
              <a:t> defines </a:t>
            </a:r>
            <a:r>
              <a:rPr lang="en-US" sz="2000" dirty="0"/>
              <a:t>a family </a:t>
            </a:r>
            <a:r>
              <a:rPr lang="en-US" sz="2000" dirty="0" smtClean="0"/>
              <a:t>of algorithms, encapsulates </a:t>
            </a:r>
            <a:r>
              <a:rPr lang="en-US" sz="2000" dirty="0"/>
              <a:t>each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one</a:t>
            </a:r>
            <a:r>
              <a:rPr lang="en-US" sz="2000" dirty="0"/>
              <a:t>, &amp; </a:t>
            </a:r>
            <a:r>
              <a:rPr lang="en-US" sz="2000" dirty="0" smtClean="0"/>
              <a:t>makes </a:t>
            </a:r>
            <a:r>
              <a:rPr lang="en-US" sz="2000" dirty="0"/>
              <a:t>them </a:t>
            </a:r>
            <a:r>
              <a:rPr lang="en-US" sz="2000" dirty="0" smtClean="0"/>
              <a:t>interchangeable</a:t>
            </a:r>
            <a:endParaRPr lang="en-US" sz="2000" dirty="0"/>
          </a:p>
        </p:txBody>
      </p:sp>
      <p:graphicFrame>
        <p:nvGraphicFramePr>
          <p:cNvPr id="1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83273"/>
              </p:ext>
            </p:extLst>
          </p:nvPr>
        </p:nvGraphicFramePr>
        <p:xfrm>
          <a:off x="63500" y="1036638"/>
          <a:ext cx="9009063" cy="1737360"/>
        </p:xfrm>
        <a:graphic>
          <a:graphicData uri="http://schemas.openxmlformats.org/drawingml/2006/table">
            <a:tbl>
              <a:tblPr/>
              <a:tblGrid>
                <a:gridCol w="1849276"/>
                <a:gridCol w="3510124"/>
                <a:gridCol w="3649663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41425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Multi-domain reusable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No “one-size-fits-all”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configuration applies to all use cases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Ad hoc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variation is messy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Strategy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pattern 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factory out commonality amongst various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implementation mechanisms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1614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3"/>
          <p:cNvSpPr>
            <a:spLocks noGrp="1" noChangeArrowheads="1"/>
          </p:cNvSpPr>
          <p:nvPr>
            <p:ph type="title"/>
          </p:nvPr>
        </p:nvSpPr>
        <p:spPr>
          <a:xfrm>
            <a:off x="-5168" y="473445"/>
            <a:ext cx="9144000" cy="541472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>
                <a:latin typeface="+mn-lt"/>
              </a:rPr>
              <a:t>Enhancing Broker Flexibility with Strategy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997089"/>
              </p:ext>
            </p:extLst>
          </p:nvPr>
        </p:nvGraphicFramePr>
        <p:xfrm>
          <a:off x="1535607" y="2685319"/>
          <a:ext cx="4964690" cy="304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74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607" y="2685319"/>
                        <a:ext cx="4964690" cy="3045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9003" y="2935835"/>
            <a:ext cx="8730603" cy="3330281"/>
            <a:chOff x="69003" y="2935835"/>
            <a:chExt cx="8730603" cy="3330281"/>
          </a:xfrm>
        </p:grpSpPr>
        <p:sp>
          <p:nvSpPr>
            <p:cNvPr id="25" name="Line Callout 1 24"/>
            <p:cNvSpPr/>
            <p:nvPr/>
          </p:nvSpPr>
          <p:spPr bwMode="auto">
            <a:xfrm>
              <a:off x="69008" y="2935840"/>
              <a:ext cx="1580496" cy="535531"/>
            </a:xfrm>
            <a:prstGeom prst="borderCallout1">
              <a:avLst>
                <a:gd name="adj1" fmla="val 101648"/>
                <a:gd name="adj2" fmla="val 76162"/>
                <a:gd name="adj3" fmla="val 286304"/>
                <a:gd name="adj4" fmla="val 14957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(De)marshaling 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61467" name="AutoShape 26"/>
            <p:cNvSpPr>
              <a:spLocks noChangeAspect="1" noChangeArrowheads="1"/>
            </p:cNvSpPr>
            <p:nvPr/>
          </p:nvSpPr>
          <p:spPr bwMode="auto">
            <a:xfrm flipH="1" flipV="1">
              <a:off x="2361300" y="430007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468" name="AutoShape 27"/>
            <p:cNvSpPr>
              <a:spLocks noChangeAspect="1" noChangeArrowheads="1"/>
            </p:cNvSpPr>
            <p:nvPr/>
          </p:nvSpPr>
          <p:spPr bwMode="auto">
            <a:xfrm flipH="1" flipV="1">
              <a:off x="2506072" y="502118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470" name="AutoShape 29"/>
            <p:cNvSpPr>
              <a:spLocks noChangeAspect="1" noChangeArrowheads="1"/>
            </p:cNvSpPr>
            <p:nvPr/>
          </p:nvSpPr>
          <p:spPr bwMode="auto">
            <a:xfrm flipH="1" flipV="1">
              <a:off x="4087199" y="502118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471" name="AutoShape 30"/>
            <p:cNvSpPr>
              <a:spLocks noChangeAspect="1" noChangeArrowheads="1"/>
            </p:cNvSpPr>
            <p:nvPr/>
          </p:nvSpPr>
          <p:spPr bwMode="auto">
            <a:xfrm flipH="1" flipV="1">
              <a:off x="4700431" y="502118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61472" name="AutoShape 31"/>
            <p:cNvSpPr>
              <a:spLocks noChangeAspect="1" noChangeArrowheads="1"/>
            </p:cNvSpPr>
            <p:nvPr/>
          </p:nvSpPr>
          <p:spPr bwMode="auto">
            <a:xfrm flipH="1" flipV="1">
              <a:off x="5930646" y="4247840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9" name="AutoShape 31"/>
            <p:cNvSpPr>
              <a:spLocks noChangeAspect="1" noChangeArrowheads="1"/>
            </p:cNvSpPr>
            <p:nvPr/>
          </p:nvSpPr>
          <p:spPr bwMode="auto">
            <a:xfrm flipH="1" flipV="1">
              <a:off x="3505697" y="5071765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30" name="AutoShape 31"/>
            <p:cNvSpPr>
              <a:spLocks noChangeAspect="1" noChangeArrowheads="1"/>
            </p:cNvSpPr>
            <p:nvPr/>
          </p:nvSpPr>
          <p:spPr bwMode="auto">
            <a:xfrm flipH="1" flipV="1">
              <a:off x="2139319" y="5178338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6" name="Line Callout 1 25"/>
            <p:cNvSpPr/>
            <p:nvPr/>
          </p:nvSpPr>
          <p:spPr bwMode="auto">
            <a:xfrm>
              <a:off x="131763" y="4183593"/>
              <a:ext cx="1403844" cy="757130"/>
            </a:xfrm>
            <a:prstGeom prst="borderCallout1">
              <a:avLst>
                <a:gd name="adj1" fmla="val 48587"/>
                <a:gd name="adj2" fmla="val 100942"/>
                <a:gd name="adj3" fmla="val 116730"/>
                <a:gd name="adj4" fmla="val 176766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Connection </a:t>
              </a:r>
              <a:r>
                <a:rPr lang="en-US" sz="1600" dirty="0">
                  <a:solidFill>
                    <a:srgbClr val="002060"/>
                  </a:solidFill>
                </a:rPr>
                <a:t>management </a:t>
              </a:r>
              <a:r>
                <a:rPr lang="en-US" sz="1600" dirty="0" smtClean="0">
                  <a:solidFill>
                    <a:srgbClr val="002060"/>
                  </a:solidFill>
                </a:rPr>
                <a:t>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8" name="Line Callout 1 27"/>
            <p:cNvSpPr/>
            <p:nvPr/>
          </p:nvSpPr>
          <p:spPr bwMode="auto">
            <a:xfrm>
              <a:off x="2960482" y="5730585"/>
              <a:ext cx="1629237" cy="535531"/>
            </a:xfrm>
            <a:prstGeom prst="borderCallout1">
              <a:avLst>
                <a:gd name="adj1" fmla="val -3795"/>
                <a:gd name="adj2" fmla="val 69931"/>
                <a:gd name="adj3" fmla="val -68968"/>
                <a:gd name="adj4" fmla="val 44757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Synchronization 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4" name="Line Callout 1 23"/>
            <p:cNvSpPr/>
            <p:nvPr/>
          </p:nvSpPr>
          <p:spPr bwMode="auto">
            <a:xfrm>
              <a:off x="6328372" y="5709680"/>
              <a:ext cx="1648852" cy="535531"/>
            </a:xfrm>
            <a:prstGeom prst="borderCallout1">
              <a:avLst>
                <a:gd name="adj1" fmla="val 33272"/>
                <a:gd name="adj2" fmla="val -265"/>
                <a:gd name="adj3" fmla="val -74481"/>
                <a:gd name="adj4" fmla="val -124602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002060"/>
                  </a:solidFill>
                </a:rPr>
                <a:t>Event </a:t>
              </a:r>
              <a:r>
                <a:rPr lang="en-US" sz="1600" dirty="0" err="1">
                  <a:solidFill>
                    <a:srgbClr val="002060"/>
                  </a:solidFill>
                </a:rPr>
                <a:t>demuxing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smtClean="0">
                  <a:solidFill>
                    <a:srgbClr val="002060"/>
                  </a:solidFill>
                </a:rPr>
                <a:t>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3" name="Line Callout 1 22"/>
            <p:cNvSpPr/>
            <p:nvPr/>
          </p:nvSpPr>
          <p:spPr bwMode="auto">
            <a:xfrm>
              <a:off x="6841703" y="4642811"/>
              <a:ext cx="1957903" cy="535531"/>
            </a:xfrm>
            <a:prstGeom prst="borderCallout1">
              <a:avLst>
                <a:gd name="adj1" fmla="val 32427"/>
                <a:gd name="adj2" fmla="val -855"/>
                <a:gd name="adj3" fmla="val 72228"/>
                <a:gd name="adj4" fmla="val -96753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Request transport 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1" name="Line Callout 1 20"/>
            <p:cNvSpPr/>
            <p:nvPr/>
          </p:nvSpPr>
          <p:spPr bwMode="auto">
            <a:xfrm>
              <a:off x="6841703" y="3334093"/>
              <a:ext cx="1957903" cy="535531"/>
            </a:xfrm>
            <a:prstGeom prst="borderCallout1">
              <a:avLst>
                <a:gd name="adj1" fmla="val 44510"/>
                <a:gd name="adj2" fmla="val -1038"/>
                <a:gd name="adj3" fmla="val 184542"/>
                <a:gd name="adj4" fmla="val -36202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Request </a:t>
              </a:r>
              <a:r>
                <a:rPr lang="en-US" sz="1600" dirty="0" err="1">
                  <a:solidFill>
                    <a:srgbClr val="002060"/>
                  </a:solidFill>
                </a:rPr>
                <a:t>demuxing</a:t>
              </a:r>
              <a:r>
                <a:rPr lang="en-US" sz="1600" dirty="0">
                  <a:solidFill>
                    <a:srgbClr val="002060"/>
                  </a:solidFill>
                </a:rPr>
                <a:t> </a:t>
              </a:r>
              <a:r>
                <a:rPr lang="en-US" sz="1600" dirty="0" smtClean="0">
                  <a:solidFill>
                    <a:srgbClr val="002060"/>
                  </a:solidFill>
                </a:rPr>
                <a:t>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22" name="Line Callout 1 21"/>
            <p:cNvSpPr/>
            <p:nvPr/>
          </p:nvSpPr>
          <p:spPr bwMode="auto">
            <a:xfrm>
              <a:off x="280657" y="5622183"/>
              <a:ext cx="1367662" cy="535531"/>
            </a:xfrm>
            <a:prstGeom prst="borderCallout1">
              <a:avLst>
                <a:gd name="adj1" fmla="val 26109"/>
                <a:gd name="adj2" fmla="val 101398"/>
                <a:gd name="adj3" fmla="val -25559"/>
                <a:gd name="adj4" fmla="val 14055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Concurrency 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32" name="Line Callout 1 31"/>
            <p:cNvSpPr/>
            <p:nvPr/>
          </p:nvSpPr>
          <p:spPr bwMode="auto">
            <a:xfrm>
              <a:off x="69003" y="2935835"/>
              <a:ext cx="1580496" cy="535531"/>
            </a:xfrm>
            <a:prstGeom prst="borderCallout1">
              <a:avLst>
                <a:gd name="adj1" fmla="val 101648"/>
                <a:gd name="adj2" fmla="val 76162"/>
                <a:gd name="adj3" fmla="val 222692"/>
                <a:gd name="adj4" fmla="val 286838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002060"/>
                  </a:solidFill>
                </a:rPr>
                <a:t>(De)marshaling strategy</a:t>
              </a:r>
              <a:endParaRPr lang="en-US" sz="1600" dirty="0">
                <a:solidFill>
                  <a:srgbClr val="002060"/>
                </a:solidFill>
              </a:endParaRPr>
            </a:p>
          </p:txBody>
        </p:sp>
        <p:sp>
          <p:nvSpPr>
            <p:cNvPr id="33" name="AutoShape 26"/>
            <p:cNvSpPr>
              <a:spLocks noChangeAspect="1" noChangeArrowheads="1"/>
            </p:cNvSpPr>
            <p:nvPr/>
          </p:nvSpPr>
          <p:spPr bwMode="auto">
            <a:xfrm flipH="1" flipV="1">
              <a:off x="4521860" y="3995256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707050" y="6438700"/>
            <a:ext cx="751292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en.wikipedia.org/wiki/</a:t>
            </a:r>
            <a:r>
              <a:rPr lang="en-US" sz="2000" dirty="0" err="1" smtClean="0">
                <a:hlinkClick r:id="rId6"/>
              </a:rPr>
              <a:t>Strategy_pattern</a:t>
            </a:r>
            <a:r>
              <a:rPr lang="en-US" sz="2000" dirty="0" smtClean="0"/>
              <a:t> for info on </a:t>
            </a:r>
            <a:r>
              <a:rPr lang="en-US" sz="2000" i="1" dirty="0" smtClean="0"/>
              <a:t>Strategy</a:t>
            </a:r>
            <a:endParaRPr lang="en-US" sz="2000" i="1" u="none" dirty="0"/>
          </a:p>
        </p:txBody>
      </p:sp>
      <p:graphicFrame>
        <p:nvGraphicFramePr>
          <p:cNvPr id="31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189914"/>
              </p:ext>
            </p:extLst>
          </p:nvPr>
        </p:nvGraphicFramePr>
        <p:xfrm>
          <a:off x="63500" y="1036638"/>
          <a:ext cx="9009063" cy="1737360"/>
        </p:xfrm>
        <a:graphic>
          <a:graphicData uri="http://schemas.openxmlformats.org/drawingml/2006/table">
            <a:tbl>
              <a:tblPr/>
              <a:tblGrid>
                <a:gridCol w="1849276"/>
                <a:gridCol w="3510124"/>
                <a:gridCol w="3649663"/>
              </a:tblGrid>
              <a:tr h="228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41425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Multi-domain reusable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No “one-size-fits-all”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configuration applies to all use cases</a:t>
                      </a:r>
                    </a:p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Ad hoc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variation is messy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Strategy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</a:t>
                      </a:r>
                      <a:b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</a:b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to factory out commonality amongst various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 implementation mechanisms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4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46038" y="582613"/>
            <a:ext cx="9144001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Consolidating Strategies with Abstract Factory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1580724"/>
              </p:ext>
            </p:extLst>
          </p:nvPr>
        </p:nvGraphicFramePr>
        <p:xfrm>
          <a:off x="1535607" y="2685319"/>
          <a:ext cx="4964690" cy="3045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3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607" y="2685319"/>
                        <a:ext cx="4964690" cy="3045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169668" y="5021181"/>
            <a:ext cx="8013278" cy="1244935"/>
            <a:chOff x="169668" y="5021181"/>
            <a:chExt cx="8013278" cy="1244935"/>
          </a:xfrm>
        </p:grpSpPr>
        <p:sp>
          <p:nvSpPr>
            <p:cNvPr id="9" name="AutoShape 27"/>
            <p:cNvSpPr>
              <a:spLocks noChangeAspect="1" noChangeArrowheads="1"/>
            </p:cNvSpPr>
            <p:nvPr/>
          </p:nvSpPr>
          <p:spPr bwMode="auto">
            <a:xfrm flipH="1" flipV="1">
              <a:off x="2506072" y="502118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" name="AutoShape 29"/>
            <p:cNvSpPr>
              <a:spLocks noChangeAspect="1" noChangeArrowheads="1"/>
            </p:cNvSpPr>
            <p:nvPr/>
          </p:nvSpPr>
          <p:spPr bwMode="auto">
            <a:xfrm flipH="1" flipV="1">
              <a:off x="4087199" y="5021181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AutoShape 31"/>
            <p:cNvSpPr>
              <a:spLocks noChangeAspect="1" noChangeArrowheads="1"/>
            </p:cNvSpPr>
            <p:nvPr/>
          </p:nvSpPr>
          <p:spPr bwMode="auto">
            <a:xfrm flipH="1" flipV="1">
              <a:off x="3505697" y="5071765"/>
              <a:ext cx="221986" cy="31432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17694720 60000 65536"/>
                <a:gd name="T11" fmla="*/ 5898240 60000 65536"/>
                <a:gd name="T12" fmla="*/ 5898240 60000 65536"/>
                <a:gd name="T13" fmla="*/ 5898240 60000 65536"/>
                <a:gd name="T14" fmla="*/ 0 60000 65536"/>
                <a:gd name="T15" fmla="*/ 0 w 21600"/>
                <a:gd name="T16" fmla="*/ 8269 h 21600"/>
                <a:gd name="T17" fmla="*/ 6104 w 21600"/>
                <a:gd name="T18" fmla="*/ 21600 h 216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0" h="21600">
                  <a:moveTo>
                    <a:pt x="15662" y="14285"/>
                  </a:moveTo>
                  <a:lnTo>
                    <a:pt x="21600" y="8310"/>
                  </a:lnTo>
                  <a:lnTo>
                    <a:pt x="18630" y="8310"/>
                  </a:lnTo>
                  <a:cubicBezTo>
                    <a:pt x="18630" y="3721"/>
                    <a:pt x="14430" y="0"/>
                    <a:pt x="9250" y="0"/>
                  </a:cubicBezTo>
                  <a:cubicBezTo>
                    <a:pt x="4141" y="0"/>
                    <a:pt x="0" y="3799"/>
                    <a:pt x="0" y="8485"/>
                  </a:cubicBezTo>
                  <a:lnTo>
                    <a:pt x="0" y="21600"/>
                  </a:lnTo>
                  <a:lnTo>
                    <a:pt x="6110" y="21600"/>
                  </a:lnTo>
                  <a:lnTo>
                    <a:pt x="6110" y="8310"/>
                  </a:lnTo>
                  <a:cubicBezTo>
                    <a:pt x="6110" y="6947"/>
                    <a:pt x="7362" y="5842"/>
                    <a:pt x="8907" y="5842"/>
                  </a:cubicBezTo>
                  <a:lnTo>
                    <a:pt x="9725" y="5842"/>
                  </a:lnTo>
                  <a:cubicBezTo>
                    <a:pt x="11269" y="5842"/>
                    <a:pt x="12520" y="6947"/>
                    <a:pt x="12520" y="8310"/>
                  </a:cubicBezTo>
                  <a:lnTo>
                    <a:pt x="9725" y="8310"/>
                  </a:lnTo>
                  <a:close/>
                </a:path>
              </a:pathLst>
            </a:cu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Callout 1 15"/>
            <p:cNvSpPr/>
            <p:nvPr/>
          </p:nvSpPr>
          <p:spPr bwMode="auto">
            <a:xfrm>
              <a:off x="2728058" y="5730585"/>
              <a:ext cx="2525077" cy="535531"/>
            </a:xfrm>
            <a:prstGeom prst="borderCallout1">
              <a:avLst>
                <a:gd name="adj1" fmla="val -2053"/>
                <a:gd name="adj2" fmla="val 55889"/>
                <a:gd name="adj3" fmla="val -70710"/>
                <a:gd name="adj4" fmla="val 3958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990000"/>
                  </a:solidFill>
                </a:rPr>
                <a:t>Null-Lock </a:t>
              </a:r>
              <a:br>
                <a:rPr lang="en-US" sz="1600" dirty="0" smtClean="0">
                  <a:solidFill>
                    <a:srgbClr val="990000"/>
                  </a:solidFill>
                </a:rPr>
              </a:br>
              <a:r>
                <a:rPr lang="en-US" sz="1600" dirty="0" smtClean="0">
                  <a:solidFill>
                    <a:srgbClr val="990000"/>
                  </a:solidFill>
                </a:rPr>
                <a:t>Synchronization strategy</a:t>
              </a:r>
              <a:endParaRPr lang="en-US" sz="1600" dirty="0">
                <a:solidFill>
                  <a:srgbClr val="990000"/>
                </a:solidFill>
              </a:endParaRPr>
            </a:p>
          </p:txBody>
        </p:sp>
        <p:sp>
          <p:nvSpPr>
            <p:cNvPr id="17" name="Line Callout 1 16"/>
            <p:cNvSpPr/>
            <p:nvPr/>
          </p:nvSpPr>
          <p:spPr bwMode="auto">
            <a:xfrm>
              <a:off x="6328371" y="5709680"/>
              <a:ext cx="1854575" cy="535531"/>
            </a:xfrm>
            <a:prstGeom prst="borderCallout1">
              <a:avLst>
                <a:gd name="adj1" fmla="val 33272"/>
                <a:gd name="adj2" fmla="val -265"/>
                <a:gd name="adj3" fmla="val -74481"/>
                <a:gd name="adj4" fmla="val -124602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990000"/>
                  </a:solidFill>
                </a:rPr>
                <a:t>Reactive event </a:t>
              </a:r>
              <a:r>
                <a:rPr lang="en-US" sz="1600" dirty="0" err="1">
                  <a:solidFill>
                    <a:srgbClr val="990000"/>
                  </a:solidFill>
                </a:rPr>
                <a:t>demuxing</a:t>
              </a:r>
              <a:r>
                <a:rPr lang="en-US" sz="1600" dirty="0">
                  <a:solidFill>
                    <a:srgbClr val="990000"/>
                  </a:solidFill>
                </a:rPr>
                <a:t> </a:t>
              </a:r>
              <a:r>
                <a:rPr lang="en-US" sz="1600" dirty="0" smtClean="0">
                  <a:solidFill>
                    <a:srgbClr val="990000"/>
                  </a:solidFill>
                </a:rPr>
                <a:t>strategy</a:t>
              </a:r>
              <a:endParaRPr lang="en-US" sz="1600" dirty="0">
                <a:solidFill>
                  <a:srgbClr val="990000"/>
                </a:solidFill>
              </a:endParaRPr>
            </a:p>
          </p:txBody>
        </p:sp>
        <p:sp>
          <p:nvSpPr>
            <p:cNvPr id="20" name="Line Callout 1 19"/>
            <p:cNvSpPr/>
            <p:nvPr/>
          </p:nvSpPr>
          <p:spPr bwMode="auto">
            <a:xfrm>
              <a:off x="169668" y="5698417"/>
              <a:ext cx="2080644" cy="535531"/>
            </a:xfrm>
            <a:prstGeom prst="borderCallout1">
              <a:avLst>
                <a:gd name="adj1" fmla="val 24367"/>
                <a:gd name="adj2" fmla="val 100949"/>
                <a:gd name="adj3" fmla="val -74344"/>
                <a:gd name="adj4" fmla="val 116786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/>
              <a:r>
                <a:rPr lang="en-US" sz="1600" dirty="0" smtClean="0">
                  <a:solidFill>
                    <a:srgbClr val="990000"/>
                  </a:solidFill>
                </a:rPr>
                <a:t>Thread pool concurrency strategy</a:t>
              </a:r>
              <a:endParaRPr lang="en-US" sz="1600" dirty="0">
                <a:solidFill>
                  <a:srgbClr val="990000"/>
                </a:solidFill>
              </a:endParaRPr>
            </a:p>
          </p:txBody>
        </p:sp>
      </p:grpSp>
      <p:graphicFrame>
        <p:nvGraphicFramePr>
          <p:cNvPr id="168243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645682"/>
              </p:ext>
            </p:extLst>
          </p:nvPr>
        </p:nvGraphicFramePr>
        <p:xfrm>
          <a:off x="63500" y="1057275"/>
          <a:ext cx="5348255" cy="1733174"/>
        </p:xfrm>
        <a:graphic>
          <a:graphicData uri="http://schemas.openxmlformats.org/drawingml/2006/table">
            <a:tbl>
              <a:tblPr/>
              <a:tblGrid>
                <a:gridCol w="1858606"/>
                <a:gridCol w="3489649"/>
              </a:tblGrid>
              <a:tr h="3769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36934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heavily strategized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It’s hard to ensure that only semantically-compatible strategies are configured into a framework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5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2750" y="4061263"/>
            <a:ext cx="6353175" cy="2212975"/>
            <a:chOff x="143435" y="4061263"/>
            <a:chExt cx="6353175" cy="2212975"/>
          </a:xfrm>
        </p:grpSpPr>
        <p:pic>
          <p:nvPicPr>
            <p:cNvPr id="307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35" y="4061263"/>
              <a:ext cx="6353175" cy="2212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" name="Straight Connector 5"/>
            <p:cNvCxnSpPr/>
            <p:nvPr/>
          </p:nvCxnSpPr>
          <p:spPr bwMode="auto">
            <a:xfrm>
              <a:off x="1541929" y="6265273"/>
              <a:ext cx="495468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46038" y="582613"/>
            <a:ext cx="9144001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Consolidating Strategies with Abstract Factory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1" descr="abs-omt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565" y="4341968"/>
            <a:ext cx="4724400" cy="186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41398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pic>
        <p:nvPicPr>
          <p:cNvPr id="17" name="Picture 9" descr="abs-omt-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6028" y="3511386"/>
            <a:ext cx="6402472" cy="204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6965575" y="4222095"/>
            <a:ext cx="2146299" cy="163121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4763" lvl="1" algn="ctr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i="1" dirty="0"/>
              <a:t>Abstract Factory </a:t>
            </a:r>
            <a:r>
              <a:rPr lang="en-US" sz="2000" dirty="0"/>
              <a:t>creates families of </a:t>
            </a:r>
            <a:r>
              <a:rPr lang="en-US" sz="2000" dirty="0" smtClean="0"/>
              <a:t>related objects without exposing subclass names</a:t>
            </a:r>
            <a:endParaRPr lang="en-US" sz="2000" dirty="0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144382" y="6438700"/>
            <a:ext cx="889681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>
                <a:hlinkClick r:id="rId6"/>
              </a:rPr>
              <a:t>en.wikipedia.org/wiki/</a:t>
            </a:r>
            <a:r>
              <a:rPr lang="en-US" sz="2000" dirty="0" err="1" smtClean="0">
                <a:hlinkClick r:id="rId6"/>
              </a:rPr>
              <a:t>Abstract_factory_pattern</a:t>
            </a:r>
            <a:r>
              <a:rPr lang="en-US" sz="2000" dirty="0" smtClean="0"/>
              <a:t> has more on Abstract Factory</a:t>
            </a:r>
            <a:endParaRPr lang="en-US" sz="2000" u="none" dirty="0"/>
          </a:p>
        </p:txBody>
      </p:sp>
      <p:graphicFrame>
        <p:nvGraphicFramePr>
          <p:cNvPr id="13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81534"/>
              </p:ext>
            </p:extLst>
          </p:nvPr>
        </p:nvGraphicFramePr>
        <p:xfrm>
          <a:off x="63500" y="1057275"/>
          <a:ext cx="9009063" cy="1733174"/>
        </p:xfrm>
        <a:graphic>
          <a:graphicData uri="http://schemas.openxmlformats.org/drawingml/2006/table">
            <a:tbl>
              <a:tblPr/>
              <a:tblGrid>
                <a:gridCol w="1858606"/>
                <a:gridCol w="3489649"/>
                <a:gridCol w="3660808"/>
              </a:tblGrid>
              <a:tr h="3769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36934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 heavily strategized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It’s hard to ensure that only semantically-compatible strategies are configured into a framework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Abstract Factory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pattern to consolidate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strategies into semantically-compatible configurations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2422803" y="3049675"/>
            <a:ext cx="2851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Arial" pitchFamily="34" charset="0"/>
                <a:cs typeface="Arial" pitchFamily="34" charset="0"/>
              </a:rPr>
              <a:t>Factory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Methods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 flipH="1">
            <a:off x="1985208" y="3394943"/>
            <a:ext cx="1767215" cy="45045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 flipH="1">
            <a:off x="1961144" y="3406975"/>
            <a:ext cx="1767215" cy="602857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855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87" name="Picture 21" descr="corba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31" y="3138209"/>
            <a:ext cx="4788972" cy="313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 bwMode="auto">
          <a:xfrm>
            <a:off x="2153561" y="3993750"/>
            <a:ext cx="729340" cy="8068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46038" y="582613"/>
            <a:ext cx="9144001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Consolidating Strategies with Abstract Factory</a:t>
            </a:r>
          </a:p>
        </p:txBody>
      </p:sp>
      <p:sp>
        <p:nvSpPr>
          <p:cNvPr id="5" name="Right Arrow 4"/>
          <p:cNvSpPr/>
          <p:nvPr/>
        </p:nvSpPr>
        <p:spPr bwMode="auto">
          <a:xfrm>
            <a:off x="4549656" y="5044106"/>
            <a:ext cx="482600" cy="292100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3" y="3152109"/>
            <a:ext cx="4599629" cy="304655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140861" y="4146150"/>
            <a:ext cx="729340" cy="52860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</a:pPr>
            <a:r>
              <a:rPr lang="en-US" sz="1050" b="1" i="1" dirty="0" smtClean="0">
                <a:latin typeface="Arial" pitchFamily="34" charset="0"/>
                <a:cs typeface="Arial" pitchFamily="34" charset="0"/>
              </a:rPr>
              <a:t>Broker Abstract Factory</a:t>
            </a:r>
            <a:endParaRPr lang="en-US" sz="1050" b="1" i="1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683422"/>
              </p:ext>
            </p:extLst>
          </p:nvPr>
        </p:nvGraphicFramePr>
        <p:xfrm>
          <a:off x="63500" y="1057275"/>
          <a:ext cx="9009063" cy="1733174"/>
        </p:xfrm>
        <a:graphic>
          <a:graphicData uri="http://schemas.openxmlformats.org/drawingml/2006/table">
            <a:tbl>
              <a:tblPr/>
              <a:tblGrid>
                <a:gridCol w="1858606"/>
                <a:gridCol w="3489649"/>
                <a:gridCol w="3660808"/>
              </a:tblGrid>
              <a:tr h="37698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336934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 heavily strategized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framework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It’s hard to ensure that only semantically-compatible strategies are configured into a framework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Abstract Factory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to consolidate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strategies into semantically-compatible configurations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3153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" y="246900"/>
            <a:ext cx="9144000" cy="914400"/>
          </a:xfrm>
        </p:spPr>
        <p:txBody>
          <a:bodyPr/>
          <a:lstStyle/>
          <a:p>
            <a:r>
              <a:rPr lang="en-US" sz="3200" dirty="0"/>
              <a:t>Overview of Pattern Relationships</a:t>
            </a:r>
          </a:p>
        </p:txBody>
      </p:sp>
      <p:sp>
        <p:nvSpPr>
          <p:cNvPr id="1833987" name="Rectangle 3"/>
          <p:cNvSpPr>
            <a:spLocks noChangeArrowheads="1"/>
          </p:cNvSpPr>
          <p:nvPr/>
        </p:nvSpPr>
        <p:spPr bwMode="auto">
          <a:xfrm>
            <a:off x="0" y="962508"/>
            <a:ext cx="9144000" cy="8617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ollections of stand-alone patterns have certainly been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 success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Patterns </a:t>
            </a:r>
            <a:r>
              <a:rPr lang="en-US" sz="2000" dirty="0"/>
              <a:t>are </a:t>
            </a:r>
            <a:r>
              <a:rPr lang="en-US" sz="2000" dirty="0" smtClean="0"/>
              <a:t>social, however, &amp; like to work together</a:t>
            </a:r>
          </a:p>
        </p:txBody>
      </p:sp>
      <p:pic>
        <p:nvPicPr>
          <p:cNvPr id="6" name="Picture 2" descr="http://farm3.staticflickr.com/2289/2137737248_e9f3e429d1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03" y="2552409"/>
            <a:ext cx="3889593" cy="388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516796" y="4879443"/>
            <a:ext cx="2318959" cy="69838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Up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33CC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Proxy</a:t>
            </a:r>
            <a:endParaRPr lang="en-US" sz="5400" b="1" dirty="0">
              <a:ln w="11430"/>
              <a:solidFill>
                <a:srgbClr val="33CC33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98287" y="2217392"/>
            <a:ext cx="2340202" cy="721439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FF99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Broker</a:t>
            </a:r>
            <a:endParaRPr lang="en-US" sz="5400" b="1" dirty="0">
              <a:ln w="11430"/>
              <a:solidFill>
                <a:srgbClr val="FF99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23981" y="4648233"/>
            <a:ext cx="2231795" cy="86427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00B0F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Adapter</a:t>
            </a:r>
            <a:endParaRPr lang="en-US" sz="5400" b="1" dirty="0">
              <a:ln w="11430"/>
              <a:solidFill>
                <a:srgbClr val="00B0F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7907" y="2029500"/>
            <a:ext cx="2391074" cy="647224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urveDown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Reactor</a:t>
            </a:r>
            <a:endParaRPr lang="en-US" sz="5400" b="1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2436641" y="6367130"/>
            <a:ext cx="4345159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63837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38" y="506413"/>
            <a:ext cx="9431338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Configuring Factories w/Component Configurator</a:t>
            </a:r>
          </a:p>
        </p:txBody>
      </p:sp>
      <p:graphicFrame>
        <p:nvGraphicFramePr>
          <p:cNvPr id="16834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114714"/>
              </p:ext>
            </p:extLst>
          </p:nvPr>
        </p:nvGraphicFramePr>
        <p:xfrm>
          <a:off x="12700" y="981075"/>
          <a:ext cx="6057900" cy="1981200"/>
        </p:xfrm>
        <a:graphic>
          <a:graphicData uri="http://schemas.openxmlformats.org/drawingml/2006/table">
            <a:tbl>
              <a:tblPr/>
              <a:tblGrid>
                <a:gridCol w="1473200"/>
                <a:gridCol w="458470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Resource limited and/or dynamic setting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Prematurely committing to a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configuration is inflexible &amp; inefficient since certain decisions can’t be made at design-time &amp; apps incur overhead for components they don’t use/need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168026"/>
              </p:ext>
            </p:extLst>
          </p:nvPr>
        </p:nvGraphicFramePr>
        <p:xfrm>
          <a:off x="1373444" y="2837279"/>
          <a:ext cx="6031786" cy="36985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2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444" y="2837279"/>
                        <a:ext cx="6031786" cy="36985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1196736" y="4948279"/>
            <a:ext cx="6524625" cy="1739900"/>
            <a:chOff x="479" y="4108"/>
            <a:chExt cx="2883" cy="496"/>
          </a:xfrm>
        </p:grpSpPr>
        <p:sp>
          <p:nvSpPr>
            <p:cNvPr id="9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0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2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3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5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6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7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8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0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1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2" name="Oval 30"/>
            <p:cNvSpPr>
              <a:spLocks noChangeArrowheads="1"/>
            </p:cNvSpPr>
            <p:nvPr/>
          </p:nvSpPr>
          <p:spPr bwMode="auto">
            <a:xfrm flipV="1">
              <a:off x="793" y="4165"/>
              <a:ext cx="2288" cy="381"/>
            </a:xfrm>
            <a:prstGeom prst="ellipse">
              <a:avLst/>
            </a:prstGeom>
            <a:solidFill>
              <a:srgbClr val="336699"/>
            </a:solidFill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ORB Core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1172023" y="4199141"/>
            <a:ext cx="2317090" cy="1119008"/>
            <a:chOff x="479" y="4108"/>
            <a:chExt cx="2883" cy="496"/>
          </a:xfrm>
          <a:solidFill>
            <a:srgbClr val="FFCCCC"/>
          </a:solidFill>
        </p:grpSpPr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1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3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4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5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6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7" name="Oval 30"/>
            <p:cNvSpPr>
              <a:spLocks noChangeArrowheads="1"/>
            </p:cNvSpPr>
            <p:nvPr/>
          </p:nvSpPr>
          <p:spPr bwMode="auto">
            <a:xfrm flipV="1">
              <a:off x="793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r>
                <a:rPr lang="en-US" dirty="0" smtClean="0"/>
                <a:t>IDL Stub</a:t>
              </a:r>
              <a:endParaRPr lang="en-US" dirty="0"/>
            </a:p>
          </p:txBody>
        </p:sp>
      </p:grpSp>
      <p:grpSp>
        <p:nvGrpSpPr>
          <p:cNvPr id="38" name="Group 16"/>
          <p:cNvGrpSpPr>
            <a:grpSpLocks/>
          </p:cNvGrpSpPr>
          <p:nvPr/>
        </p:nvGrpSpPr>
        <p:grpSpPr bwMode="auto">
          <a:xfrm>
            <a:off x="2957288" y="4428219"/>
            <a:ext cx="2317090" cy="1119008"/>
            <a:chOff x="479" y="4108"/>
            <a:chExt cx="2883" cy="496"/>
          </a:xfrm>
          <a:solidFill>
            <a:srgbClr val="CCFFFF"/>
          </a:solidFill>
        </p:grpSpPr>
        <p:sp>
          <p:nvSpPr>
            <p:cNvPr id="39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0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1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2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3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4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5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6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7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8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9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0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1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2" name="Oval 30"/>
            <p:cNvSpPr>
              <a:spLocks noChangeArrowheads="1"/>
            </p:cNvSpPr>
            <p:nvPr/>
          </p:nvSpPr>
          <p:spPr bwMode="auto">
            <a:xfrm flipV="1">
              <a:off x="793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dirty="0" smtClean="0"/>
                <a:t>ORB </a:t>
              </a:r>
              <a:br>
                <a:rPr lang="en-US" dirty="0" smtClean="0"/>
              </a:br>
              <a:r>
                <a:rPr lang="en-US" dirty="0" smtClean="0"/>
                <a:t>Interface</a:t>
              </a:r>
              <a:endParaRPr lang="en-US" dirty="0"/>
            </a:p>
          </p:txBody>
        </p:sp>
      </p:grpSp>
      <p:grpSp>
        <p:nvGrpSpPr>
          <p:cNvPr id="53" name="Group 16"/>
          <p:cNvGrpSpPr>
            <a:grpSpLocks/>
          </p:cNvGrpSpPr>
          <p:nvPr/>
        </p:nvGrpSpPr>
        <p:grpSpPr bwMode="auto">
          <a:xfrm>
            <a:off x="4684181" y="4137099"/>
            <a:ext cx="2317090" cy="1119008"/>
            <a:chOff x="479" y="4108"/>
            <a:chExt cx="2883" cy="496"/>
          </a:xfrm>
          <a:solidFill>
            <a:srgbClr val="FFCCCC"/>
          </a:solidFill>
        </p:grpSpPr>
        <p:sp>
          <p:nvSpPr>
            <p:cNvPr id="54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5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6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7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8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9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0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1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2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3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4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5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6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7" name="Oval 30"/>
            <p:cNvSpPr>
              <a:spLocks noChangeArrowheads="1"/>
            </p:cNvSpPr>
            <p:nvPr/>
          </p:nvSpPr>
          <p:spPr bwMode="auto">
            <a:xfrm flipV="1">
              <a:off x="793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r>
                <a:rPr lang="en-US" dirty="0" smtClean="0"/>
                <a:t>IDL </a:t>
              </a:r>
              <a:r>
                <a:rPr lang="en-US" dirty="0" err="1" smtClean="0"/>
                <a:t>Skel</a:t>
              </a:r>
              <a:endParaRPr lang="en-US" dirty="0"/>
            </a:p>
          </p:txBody>
        </p:sp>
      </p:grpSp>
      <p:grpSp>
        <p:nvGrpSpPr>
          <p:cNvPr id="68" name="Group 16"/>
          <p:cNvGrpSpPr>
            <a:grpSpLocks/>
          </p:cNvGrpSpPr>
          <p:nvPr/>
        </p:nvGrpSpPr>
        <p:grpSpPr bwMode="auto">
          <a:xfrm>
            <a:off x="5540130" y="4722022"/>
            <a:ext cx="2317090" cy="1119008"/>
            <a:chOff x="479" y="4108"/>
            <a:chExt cx="2883" cy="496"/>
          </a:xfrm>
          <a:solidFill>
            <a:srgbClr val="CCFFFF"/>
          </a:solidFill>
        </p:grpSpPr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0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1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2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3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4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5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6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7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8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79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0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1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2" name="Oval 30"/>
            <p:cNvSpPr>
              <a:spLocks noChangeArrowheads="1"/>
            </p:cNvSpPr>
            <p:nvPr/>
          </p:nvSpPr>
          <p:spPr bwMode="auto">
            <a:xfrm flipV="1">
              <a:off x="808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dirty="0" smtClean="0"/>
                <a:t>Object </a:t>
              </a:r>
              <a:br>
                <a:rPr lang="en-US" dirty="0" smtClean="0"/>
              </a:br>
              <a:r>
                <a:rPr lang="en-US" dirty="0" smtClean="0"/>
                <a:t>Adapter</a:t>
              </a:r>
              <a:endParaRPr lang="en-US" dirty="0"/>
            </a:p>
          </p:txBody>
        </p:sp>
      </p:grpSp>
      <p:grpSp>
        <p:nvGrpSpPr>
          <p:cNvPr id="83" name="Group 16"/>
          <p:cNvGrpSpPr>
            <a:grpSpLocks/>
          </p:cNvGrpSpPr>
          <p:nvPr/>
        </p:nvGrpSpPr>
        <p:grpSpPr bwMode="auto">
          <a:xfrm>
            <a:off x="4310399" y="5610243"/>
            <a:ext cx="1917275" cy="882121"/>
            <a:chOff x="479" y="4108"/>
            <a:chExt cx="2883" cy="496"/>
          </a:xfrm>
          <a:solidFill>
            <a:schemeClr val="bg1"/>
          </a:solidFill>
        </p:grpSpPr>
        <p:sp>
          <p:nvSpPr>
            <p:cNvPr id="84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5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6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7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8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89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0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1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2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3" name="Oval 26"/>
            <p:cNvSpPr>
              <a:spLocks noChangeArrowheads="1"/>
            </p:cNvSpPr>
            <p:nvPr/>
          </p:nvSpPr>
          <p:spPr bwMode="auto">
            <a:xfrm>
              <a:off x="667" y="4244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4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5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6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97" name="Oval 30"/>
            <p:cNvSpPr>
              <a:spLocks noChangeArrowheads="1"/>
            </p:cNvSpPr>
            <p:nvPr/>
          </p:nvSpPr>
          <p:spPr bwMode="auto">
            <a:xfrm flipV="1">
              <a:off x="771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sz="1400" dirty="0" smtClean="0"/>
                <a:t>GIOP/IIOP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112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2700" y="638847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38" y="506413"/>
            <a:ext cx="9431338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Configuring Factories w/Component Configurator</a:t>
            </a:r>
          </a:p>
        </p:txBody>
      </p:sp>
      <p:graphicFrame>
        <p:nvGraphicFramePr>
          <p:cNvPr id="16834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7470388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473200"/>
                <a:gridCol w="4584700"/>
                <a:gridCol w="306070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Resource limited and/or dynamic setting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Prematurely committing to a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configuration is inflexible &amp; inefficient since certain decisions can’t be made at design-time &amp; apps incur overhead for components they don’t use/need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Component Configurator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pattern to assemble the desired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factories &amp; strategies dynamically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3" y="3102898"/>
            <a:ext cx="325798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Structure</a:t>
            </a:r>
            <a:endParaRPr lang="en-US" sz="2800" b="1" dirty="0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76518" y="6438700"/>
            <a:ext cx="8086164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schmidt/PDF/Svc-Conf.pdf</a:t>
            </a:r>
            <a:r>
              <a:rPr lang="en-US" sz="2000" dirty="0" smtClean="0"/>
              <a:t> for more info</a:t>
            </a:r>
            <a:endParaRPr lang="en-US" sz="2000" u="none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925" y="3429439"/>
            <a:ext cx="7412039" cy="291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lowchart: Process 1"/>
          <p:cNvSpPr/>
          <p:nvPr/>
        </p:nvSpPr>
        <p:spPr bwMode="auto">
          <a:xfrm>
            <a:off x="-470780" y="4659311"/>
            <a:ext cx="1312752" cy="310970"/>
          </a:xfrm>
          <a:prstGeom prst="flowChartProcess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94430" y="4722304"/>
            <a:ext cx="1114408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6074876" y="3066686"/>
            <a:ext cx="3036559" cy="224676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4763" lvl="1" algn="ctr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i="1" dirty="0"/>
              <a:t>Component Configurator </a:t>
            </a:r>
            <a:r>
              <a:rPr lang="en-US" sz="2000" dirty="0"/>
              <a:t>decouples component interfaces </a:t>
            </a:r>
            <a:r>
              <a:rPr lang="en-US" sz="2000" dirty="0" smtClean="0"/>
              <a:t>from their implementations &amp; can reconfigure components without having to shutdown </a:t>
            </a:r>
            <a:r>
              <a:rPr lang="en-US" sz="2000" dirty="0"/>
              <a:t>&amp; </a:t>
            </a:r>
            <a:r>
              <a:rPr lang="en-US" sz="2000" dirty="0" smtClean="0"/>
              <a:t>restart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2109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12700" y="634320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38" y="506413"/>
            <a:ext cx="9431338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Configuring Factories w/Component Configurator</a:t>
            </a:r>
          </a:p>
        </p:txBody>
      </p:sp>
      <p:graphicFrame>
        <p:nvGraphicFramePr>
          <p:cNvPr id="168345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914470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473200"/>
                <a:gridCol w="4584700"/>
                <a:gridCol w="306070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Resource limited and/or dynamic setting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Prematurely committing to a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configuration is inflexible &amp; inefficient since certain decisions can’t be made at design-time &amp; apps incur overhead for components they don’t use/need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Component Configurator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to assemble the desired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factories &amp; strategies dynamically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3" y="3102898"/>
            <a:ext cx="325798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Dynamics</a:t>
            </a:r>
            <a:endParaRPr lang="en-US" sz="2800" b="1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63" y="3617499"/>
            <a:ext cx="930910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76518" y="6438700"/>
            <a:ext cx="8086164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schmidt/PDF/Svc-Conf.pdf</a:t>
            </a:r>
            <a:r>
              <a:rPr lang="en-US" sz="2000" dirty="0" smtClean="0"/>
              <a:t> for more info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342495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4531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-71438" y="506413"/>
            <a:ext cx="9431338" cy="381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Configuring Factories w/Component Configurator</a:t>
            </a:r>
          </a:p>
        </p:txBody>
      </p:sp>
      <p:pic>
        <p:nvPicPr>
          <p:cNvPr id="63507" name="Picture 18" descr="corba_taosvcconfi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868" y="3089023"/>
            <a:ext cx="6118784" cy="370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668802" y="3363919"/>
            <a:ext cx="917050" cy="4801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i="1" dirty="0" smtClean="0">
                <a:latin typeface="Arial" charset="0"/>
              </a:rPr>
              <a:t>Broker</a:t>
            </a:r>
            <a:r>
              <a:rPr lang="en-US" sz="1400" b="1" i="1" dirty="0" smtClean="0"/>
              <a:t/>
            </a:r>
            <a:br>
              <a:rPr lang="en-US" sz="1400" b="1" i="1" dirty="0" smtClean="0"/>
            </a:br>
            <a:r>
              <a:rPr lang="en-US" sz="1400" b="1" i="1" dirty="0">
                <a:latin typeface="Arial" charset="0"/>
              </a:rPr>
              <a:t>process</a:t>
            </a:r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164496"/>
              </p:ext>
            </p:extLst>
          </p:nvPr>
        </p:nvGraphicFramePr>
        <p:xfrm>
          <a:off x="12700" y="981075"/>
          <a:ext cx="9118600" cy="1981200"/>
        </p:xfrm>
        <a:graphic>
          <a:graphicData uri="http://schemas.openxmlformats.org/drawingml/2006/table">
            <a:tbl>
              <a:tblPr/>
              <a:tblGrid>
                <a:gridCol w="1473200"/>
                <a:gridCol w="4584700"/>
                <a:gridCol w="306070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Resource limited and/or dynamic setting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Prematurely committing to a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configuration is inflexible &amp; inefficient since certain decisions can’t be made at design-time &amp; apps incur overhead for components they don’t use/need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75000"/>
                          </a:schemeClr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Apply </a:t>
                      </a:r>
                      <a:r>
                        <a:rPr kumimoji="0" lang="en-US" sz="20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Component Configurator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pattern to assemble the desired </a:t>
                      </a:r>
                      <a:r>
                        <a:rPr kumimoji="0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Broker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</a:rPr>
                        <a:t> factories &amp; strategies dynamically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4065685" y="3110313"/>
            <a:ext cx="2643915" cy="29686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179" y="3110313"/>
            <a:ext cx="2693988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7880684" y="3297706"/>
            <a:ext cx="671483" cy="99064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84110" y="3272654"/>
            <a:ext cx="2112376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Shared libraries residing in persistent 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21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31963"/>
              </p:ext>
            </p:extLst>
          </p:nvPr>
        </p:nvGraphicFramePr>
        <p:xfrm>
          <a:off x="4195514" y="1037278"/>
          <a:ext cx="4900861" cy="52675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3159"/>
                <a:gridCol w="3697702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Pattern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Problem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Layers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Structuring broker internal design to enable reuse &amp; clean separation of concerns</a:t>
                      </a:r>
                      <a:endParaRPr lang="en-US" sz="1400" dirty="0"/>
                    </a:p>
                  </a:txBody>
                  <a:tcPr/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Wrapper Façade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Encapsulating low-level system</a:t>
                      </a:r>
                      <a:r>
                        <a:rPr lang="en-US" sz="1400" baseline="0" dirty="0" smtClean="0"/>
                        <a:t> functions to enhance portability</a:t>
                      </a:r>
                      <a:endParaRPr lang="en-US" sz="14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Reactor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Demuxing</a:t>
                      </a:r>
                      <a:r>
                        <a:rPr lang="en-US" sz="1400" baseline="0" dirty="0" smtClean="0"/>
                        <a:t> broker Core events efficiently</a:t>
                      </a:r>
                      <a:endParaRPr lang="en-US" sz="14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Acceptor-</a:t>
                      </a:r>
                      <a:br>
                        <a:rPr lang="en-US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Connector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Managing broker connections efficiently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Half-Sync/ Half-</a:t>
                      </a: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Async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Enhancing broker scalability</a:t>
                      </a:r>
                      <a:r>
                        <a:rPr lang="en-US" sz="1400" baseline="0" dirty="0" smtClean="0"/>
                        <a:t> by processing requests concurrently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Monitor </a:t>
                      </a:r>
                      <a:br>
                        <a:rPr lang="en-US" sz="14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Object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Efficiently synchronize the Half-Sync/</a:t>
                      </a:r>
                      <a:r>
                        <a:rPr lang="en-US" sz="1400" dirty="0" err="1" smtClean="0"/>
                        <a:t>Async</a:t>
                      </a:r>
                      <a:r>
                        <a:rPr lang="en-US" sz="1400" dirty="0" smtClean="0"/>
                        <a:t> request queue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Strategy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Interchanging internal broker mechanisms transparently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Abstract Factory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Consolidating broker mechanisms into groups of semantically</a:t>
                      </a:r>
                      <a:r>
                        <a:rPr lang="en-US" sz="1400" baseline="0" dirty="0" smtClean="0"/>
                        <a:t> compatible strategies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Component Configurator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Configuring</a:t>
                      </a:r>
                      <a:r>
                        <a:rPr lang="en-US" sz="1400" baseline="0" dirty="0" smtClean="0"/>
                        <a:t> consolidated broker strategies dynamically</a:t>
                      </a:r>
                      <a:endParaRPr lang="en-US" sz="1400" dirty="0"/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Broker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Defining the broker’s base-line architecture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" y="1109712"/>
            <a:ext cx="372978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/>
              <a:t>A pattern sequence is both a </a:t>
            </a:r>
            <a:r>
              <a:rPr lang="en-US" sz="2000" i="1" dirty="0"/>
              <a:t>process</a:t>
            </a:r>
            <a:r>
              <a:rPr lang="en-US" sz="2000" dirty="0"/>
              <a:t> &amp; a </a:t>
            </a:r>
            <a:r>
              <a:rPr lang="en-US" sz="2000" i="1" dirty="0"/>
              <a:t>thing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dirty="0" smtClean="0"/>
              <a:t>It represents </a:t>
            </a:r>
            <a:r>
              <a:rPr lang="en-US" sz="2000" dirty="0"/>
              <a:t>a process </a:t>
            </a:r>
            <a:r>
              <a:rPr lang="en-US" sz="2000" dirty="0" smtClean="0"/>
              <a:t>composed of constituent patterns arranged </a:t>
            </a:r>
            <a:r>
              <a:rPr lang="en-US" sz="2000" dirty="0"/>
              <a:t>in an order that </a:t>
            </a:r>
            <a:r>
              <a:rPr lang="en-US" sz="2000" dirty="0" smtClean="0"/>
              <a:t>captures </a:t>
            </a:r>
            <a:r>
              <a:rPr lang="en-US" sz="2000" dirty="0"/>
              <a:t>the evolution of a </a:t>
            </a:r>
            <a:r>
              <a:rPr lang="en-US" sz="2000" dirty="0" smtClean="0"/>
              <a:t>system &amp; achieves </a:t>
            </a:r>
            <a:r>
              <a:rPr lang="en-US" sz="2000" dirty="0"/>
              <a:t>a </a:t>
            </a:r>
            <a:r>
              <a:rPr lang="en-US" sz="2000" dirty="0" smtClean="0"/>
              <a:t>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69115"/>
              </p:ext>
            </p:extLst>
          </p:nvPr>
        </p:nvGraphicFramePr>
        <p:xfrm>
          <a:off x="51920" y="3924843"/>
          <a:ext cx="4057859" cy="248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48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0" y="3924843"/>
                        <a:ext cx="4057859" cy="2489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 bwMode="auto">
          <a:xfrm rot="9521619">
            <a:off x="3681036" y="3778794"/>
            <a:ext cx="482600" cy="292100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19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823940"/>
              </p:ext>
            </p:extLst>
          </p:nvPr>
        </p:nvGraphicFramePr>
        <p:xfrm>
          <a:off x="4195514" y="1037278"/>
          <a:ext cx="4900861" cy="526758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3159"/>
                <a:gridCol w="3697702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Pattern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Problem</a:t>
                      </a:r>
                      <a:endParaRPr lang="en-US" sz="14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Layers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Structuring broker internal design to enable reuse &amp; clean separation of concerns</a:t>
                      </a:r>
                      <a:endParaRPr lang="en-US" sz="1400" dirty="0"/>
                    </a:p>
                  </a:txBody>
                  <a:tcPr/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Wrapper Façade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Encapsulating low-level system</a:t>
                      </a:r>
                      <a:r>
                        <a:rPr lang="en-US" sz="1400" baseline="0" dirty="0" smtClean="0"/>
                        <a:t> functions to enhance portability</a:t>
                      </a:r>
                      <a:endParaRPr lang="en-US" sz="14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Reactor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Demuxing</a:t>
                      </a:r>
                      <a:r>
                        <a:rPr lang="en-US" sz="1400" baseline="0" dirty="0" smtClean="0"/>
                        <a:t> broker Core events efficiently</a:t>
                      </a:r>
                      <a:endParaRPr lang="en-US" sz="14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Acceptor-</a:t>
                      </a:r>
                      <a:br>
                        <a:rPr lang="en-US" sz="1400" dirty="0" smtClean="0">
                          <a:solidFill>
                            <a:srgbClr val="990033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Connector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Managing broker connections efficiently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Half-Sync/ Half-</a:t>
                      </a:r>
                      <a:r>
                        <a:rPr lang="en-US" sz="1400" dirty="0" err="1" smtClean="0">
                          <a:solidFill>
                            <a:srgbClr val="990033"/>
                          </a:solidFill>
                        </a:rPr>
                        <a:t>Async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Enhancing broker scalability</a:t>
                      </a:r>
                      <a:r>
                        <a:rPr lang="en-US" sz="1400" baseline="0" dirty="0" smtClean="0"/>
                        <a:t> by processing requests concurrently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Monitor </a:t>
                      </a:r>
                      <a:br>
                        <a:rPr lang="en-US" sz="1400" dirty="0" smtClean="0">
                          <a:solidFill>
                            <a:srgbClr val="990033"/>
                          </a:solidFill>
                        </a:rPr>
                      </a:br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Object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Efficiently synchronize the Half-Sync/</a:t>
                      </a:r>
                      <a:r>
                        <a:rPr lang="en-US" sz="1400" dirty="0" err="1" smtClean="0"/>
                        <a:t>Async</a:t>
                      </a:r>
                      <a:r>
                        <a:rPr lang="en-US" sz="1400" dirty="0" smtClean="0"/>
                        <a:t> request queue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Strategy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Interchanging internal broker mechanisms transparently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Abstract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smtClean="0">
                          <a:solidFill>
                            <a:srgbClr val="00B050"/>
                          </a:solidFill>
                        </a:rPr>
                        <a:t>Factory 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Consolidating broker mechanisms into groups of semantically</a:t>
                      </a:r>
                      <a:r>
                        <a:rPr lang="en-US" sz="1400" baseline="0" dirty="0" smtClean="0"/>
                        <a:t> compatible strategies</a:t>
                      </a:r>
                      <a:endParaRPr lang="en-US" sz="14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990033"/>
                          </a:solidFill>
                        </a:rPr>
                        <a:t>Component Configurator</a:t>
                      </a:r>
                      <a:endParaRPr lang="en-US" sz="1400" dirty="0">
                        <a:solidFill>
                          <a:srgbClr val="99003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Configuring</a:t>
                      </a:r>
                      <a:r>
                        <a:rPr lang="en-US" sz="1400" baseline="0" dirty="0" smtClean="0"/>
                        <a:t> consolidated broker strategies dynamically</a:t>
                      </a:r>
                      <a:endParaRPr lang="en-US" sz="1400" dirty="0"/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Broker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Defining the broker’s base-line architecture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4" y="1109712"/>
            <a:ext cx="372978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/>
              <a:t>A pattern sequence is both a </a:t>
            </a:r>
            <a:r>
              <a:rPr lang="en-US" sz="2000" i="1" dirty="0"/>
              <a:t>process</a:t>
            </a:r>
            <a:r>
              <a:rPr lang="en-US" sz="2000" dirty="0"/>
              <a:t> &amp; a </a:t>
            </a:r>
            <a:r>
              <a:rPr lang="en-US" sz="2000" i="1" dirty="0"/>
              <a:t>thing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dirty="0" smtClean="0"/>
              <a:t>It represents </a:t>
            </a:r>
            <a:r>
              <a:rPr lang="en-US" sz="2000" dirty="0"/>
              <a:t>a process </a:t>
            </a:r>
            <a:r>
              <a:rPr lang="en-US" sz="2000" dirty="0" smtClean="0"/>
              <a:t>composed of constituent patterns arranged </a:t>
            </a:r>
            <a:r>
              <a:rPr lang="en-US" sz="2000" dirty="0"/>
              <a:t>in an order that </a:t>
            </a:r>
            <a:r>
              <a:rPr lang="en-US" sz="2000" dirty="0" smtClean="0"/>
              <a:t>captures </a:t>
            </a:r>
            <a:r>
              <a:rPr lang="en-US" sz="2000" dirty="0"/>
              <a:t>the evolution of a </a:t>
            </a:r>
            <a:r>
              <a:rPr lang="en-US" sz="2000" dirty="0" smtClean="0"/>
              <a:t>system &amp; achieves </a:t>
            </a:r>
            <a:r>
              <a:rPr lang="en-US" sz="2000" dirty="0"/>
              <a:t>a </a:t>
            </a:r>
            <a:r>
              <a:rPr lang="en-US" sz="2000" dirty="0" smtClean="0"/>
              <a:t>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254053"/>
              </p:ext>
            </p:extLst>
          </p:nvPr>
        </p:nvGraphicFramePr>
        <p:xfrm>
          <a:off x="51920" y="3924843"/>
          <a:ext cx="4057859" cy="2489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6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0" y="3924843"/>
                        <a:ext cx="4057859" cy="24890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ight Arrow 8"/>
          <p:cNvSpPr/>
          <p:nvPr/>
        </p:nvSpPr>
        <p:spPr bwMode="auto">
          <a:xfrm rot="9521619">
            <a:off x="3681036" y="3778794"/>
            <a:ext cx="482600" cy="292100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788898" y="6438700"/>
            <a:ext cx="7360024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2000" dirty="0" smtClean="0"/>
              <a:t>Note the combination of </a:t>
            </a:r>
            <a:r>
              <a:rPr lang="en-US" sz="2000" dirty="0" err="1" smtClean="0"/>
              <a:t>GoF</a:t>
            </a:r>
            <a:r>
              <a:rPr lang="en-US" sz="2000" dirty="0" smtClean="0"/>
              <a:t> &amp; POSA patterns in this sequence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83678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" y="1109712"/>
            <a:ext cx="3729787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pattern sequence is both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process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&amp;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thing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represents a process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composed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constituent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arranged in an order that captures the evolution of a system &amp; achieves a particular design outcome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r>
              <a:rPr lang="en-US" sz="2000" dirty="0" smtClean="0"/>
              <a:t>Consequences of one </a:t>
            </a:r>
            <a:br>
              <a:rPr lang="en-US" sz="2000" dirty="0" smtClean="0"/>
            </a:br>
            <a:r>
              <a:rPr lang="en-US" sz="2000" dirty="0" smtClean="0"/>
              <a:t>pattern in a sequence generate forces that must </a:t>
            </a:r>
            <a:br>
              <a:rPr lang="en-US" sz="2000" dirty="0" smtClean="0"/>
            </a:br>
            <a:r>
              <a:rPr lang="en-US" sz="2000" dirty="0" smtClean="0"/>
              <a:t>be resolved by another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pattern</a:t>
            </a:r>
            <a:endParaRPr lang="en-US" sz="2000" dirty="0" smtClean="0"/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tabLst>
                <a:tab pos="233363" algn="l"/>
              </a:tabLst>
              <a:defRPr/>
            </a:pPr>
            <a:endParaRPr lang="en-US" sz="2000" dirty="0"/>
          </a:p>
        </p:txBody>
      </p:sp>
      <p:pic>
        <p:nvPicPr>
          <p:cNvPr id="5" name="Picture 2" descr="File:DNA Double Helix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27720">
            <a:off x="4932987" y="2028917"/>
            <a:ext cx="5037674" cy="380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38056" y="2997190"/>
            <a:ext cx="1205838" cy="5355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b="1" dirty="0" smtClean="0"/>
              <a:t>Abstract Factory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52047" y="5590286"/>
            <a:ext cx="1265895" cy="2862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b="1" dirty="0" smtClean="0"/>
              <a:t>Strategy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83378" y="658980"/>
            <a:ext cx="1728318" cy="5355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b="1" dirty="0" smtClean="0"/>
              <a:t>Component Configurator</a:t>
            </a:r>
            <a:endParaRPr lang="en-US" b="1" dirty="0"/>
          </a:p>
        </p:txBody>
      </p:sp>
      <p:sp>
        <p:nvSpPr>
          <p:cNvPr id="4" name="Line Callout 1 (Accent Bar) 3"/>
          <p:cNvSpPr/>
          <p:nvPr/>
        </p:nvSpPr>
        <p:spPr bwMode="auto">
          <a:xfrm>
            <a:off x="1598329" y="5608481"/>
            <a:ext cx="2010952" cy="674031"/>
          </a:xfrm>
          <a:prstGeom prst="accentCallout1">
            <a:avLst>
              <a:gd name="adj1" fmla="val 35804"/>
              <a:gd name="adj2" fmla="val 96103"/>
              <a:gd name="adj3" fmla="val 21210"/>
              <a:gd name="adj4" fmla="val 12131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solidFill>
                  <a:srgbClr val="009900"/>
                </a:solidFill>
              </a:rPr>
              <a:t>Factors out common interface to pluggable broker mechanisms </a:t>
            </a:r>
          </a:p>
        </p:txBody>
      </p:sp>
      <p:sp>
        <p:nvSpPr>
          <p:cNvPr id="21" name="Line Callout 1 (Accent Bar) 20"/>
          <p:cNvSpPr/>
          <p:nvPr/>
        </p:nvSpPr>
        <p:spPr bwMode="auto">
          <a:xfrm>
            <a:off x="3827103" y="4663723"/>
            <a:ext cx="2272245" cy="674031"/>
          </a:xfrm>
          <a:prstGeom prst="accentCallout1">
            <a:avLst>
              <a:gd name="adj1" fmla="val 70935"/>
              <a:gd name="adj2" fmla="val 2582"/>
              <a:gd name="adj3" fmla="val 137828"/>
              <a:gd name="adj4" fmla="val 1473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Can create a configuration nightmare from too many strategy combinations</a:t>
            </a:r>
          </a:p>
        </p:txBody>
      </p:sp>
      <p:sp>
        <p:nvSpPr>
          <p:cNvPr id="22" name="Line Callout 1 (Accent Bar) 21"/>
          <p:cNvSpPr/>
          <p:nvPr/>
        </p:nvSpPr>
        <p:spPr bwMode="auto">
          <a:xfrm>
            <a:off x="4232542" y="3819420"/>
            <a:ext cx="2010952" cy="674031"/>
          </a:xfrm>
          <a:prstGeom prst="accentCallout1">
            <a:avLst>
              <a:gd name="adj1" fmla="val 35804"/>
              <a:gd name="adj2" fmla="val 96103"/>
              <a:gd name="adj3" fmla="val -39912"/>
              <a:gd name="adj4" fmla="val 13081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solidFill>
                  <a:srgbClr val="009900"/>
                </a:solidFill>
              </a:rPr>
              <a:t>Ensures semantically-compatible strategy configurations</a:t>
            </a:r>
          </a:p>
        </p:txBody>
      </p:sp>
      <p:sp>
        <p:nvSpPr>
          <p:cNvPr id="23" name="Line Callout 1 (Accent Bar) 22"/>
          <p:cNvSpPr/>
          <p:nvPr/>
        </p:nvSpPr>
        <p:spPr bwMode="auto">
          <a:xfrm>
            <a:off x="5529387" y="2289372"/>
            <a:ext cx="2087249" cy="674031"/>
          </a:xfrm>
          <a:prstGeom prst="accentCallout1">
            <a:avLst>
              <a:gd name="adj1" fmla="val 70935"/>
              <a:gd name="adj2" fmla="val 2582"/>
              <a:gd name="adj3" fmla="val 137828"/>
              <a:gd name="adj4" fmla="val 14732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solidFill>
                  <a:srgbClr val="FF0000"/>
                </a:solidFill>
              </a:rPr>
              <a:t>Statically configured factories &amp; strategies may be inefficient</a:t>
            </a:r>
          </a:p>
        </p:txBody>
      </p:sp>
      <p:sp>
        <p:nvSpPr>
          <p:cNvPr id="24" name="Line Callout 1 (Accent Bar) 23"/>
          <p:cNvSpPr/>
          <p:nvPr/>
        </p:nvSpPr>
        <p:spPr bwMode="auto">
          <a:xfrm>
            <a:off x="5838056" y="1287166"/>
            <a:ext cx="2090876" cy="674031"/>
          </a:xfrm>
          <a:prstGeom prst="accentCallout1">
            <a:avLst>
              <a:gd name="adj1" fmla="val 35804"/>
              <a:gd name="adj2" fmla="val 102350"/>
              <a:gd name="adj3" fmla="val -13077"/>
              <a:gd name="adj4" fmla="val 123123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i="1" dirty="0">
                <a:solidFill>
                  <a:srgbClr val="009900"/>
                </a:solidFill>
              </a:rPr>
              <a:t>Dynamically configure only factories/strategies actually used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52400" y="6438700"/>
            <a:ext cx="883919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apply to much more than CORBA &amp; avionics control systems!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2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4" grpId="0" animBg="1"/>
      <p:bldP spid="21" grpId="0" animBg="1"/>
      <p:bldP spid="22" grpId="0" animBg="1"/>
      <p:bldP spid="23" grpId="0" animBg="1"/>
      <p:bldP spid="24" grpId="0" animBg="1"/>
      <p:bldP spid="13" grpId="0" animBg="1"/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456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 Relationships: Part 5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663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47482"/>
            <a:ext cx="4283242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need for pattern relationships above &amp; beyond pattern collections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Outline the common types of pattern relationships </a:t>
            </a:r>
          </a:p>
          <a:p>
            <a:pPr marL="233363" indent="-233363" eaLnBrk="1" hangingPunct="1"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concurrent &amp; networked software patterns associated 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avionics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domain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Describe common types of pattern relationships: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complements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compounds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 sequences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Pattern languages (overview)</a:t>
            </a: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809619" y="972674"/>
            <a:ext cx="3567051" cy="522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04930" y="6438700"/>
            <a:ext cx="6799117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summarize even more relevant </a:t>
            </a:r>
            <a:r>
              <a:rPr lang="en-US" sz="2000" dirty="0" err="1" smtClean="0"/>
              <a:t>GoF</a:t>
            </a:r>
            <a:r>
              <a:rPr lang="en-US" sz="2000" dirty="0" smtClean="0"/>
              <a:t> &amp; POSA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4412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/>
          <p:cNvSpPr/>
          <p:nvPr/>
        </p:nvSpPr>
        <p:spPr bwMode="auto">
          <a:xfrm rot="16200000">
            <a:off x="5130433" y="3462968"/>
            <a:ext cx="516371" cy="1264923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Freeform 68"/>
          <p:cNvSpPr/>
          <p:nvPr/>
        </p:nvSpPr>
        <p:spPr bwMode="auto">
          <a:xfrm rot="5400000" flipH="1">
            <a:off x="6995425" y="3636104"/>
            <a:ext cx="659450" cy="128253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Freeform 69"/>
          <p:cNvSpPr/>
          <p:nvPr/>
        </p:nvSpPr>
        <p:spPr bwMode="auto">
          <a:xfrm rot="5400000" flipH="1">
            <a:off x="6034437" y="2674610"/>
            <a:ext cx="940277" cy="348122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Pattern </a:t>
            </a:r>
            <a:r>
              <a:rPr lang="en-US" sz="3200" dirty="0" smtClean="0"/>
              <a:t>Languages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" y="1007014"/>
            <a:ext cx="33337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 pattern language is a network </a:t>
            </a:r>
            <a:r>
              <a:rPr lang="en-US" sz="2000" dirty="0"/>
              <a:t>of related patterns </a:t>
            </a:r>
            <a:endParaRPr lang="en-US" sz="2000" dirty="0" smtClean="0"/>
          </a:p>
          <a:p>
            <a:pPr marL="1588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tabLst>
                <a:tab pos="463550" algn="l"/>
              </a:tabLst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 smtClean="0"/>
          </a:p>
          <a:p>
            <a:pPr marL="174625" lvl="1" indent="-174625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•"/>
            </a:pP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7606914" y="3574965"/>
            <a:ext cx="1095172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27932" y="2883557"/>
            <a:ext cx="1300356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Half-Sync/</a:t>
            </a:r>
            <a:b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Half-</a:t>
            </a:r>
            <a:r>
              <a:rPr lang="en-US" i="1" dirty="0" err="1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Async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708763" y="4570887"/>
            <a:ext cx="1043876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Strategy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048743" y="4949401"/>
            <a:ext cx="1454244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Component</a:t>
            </a:r>
            <a:b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Configurator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48275" y="1998696"/>
            <a:ext cx="774571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Proxy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418407" y="2458119"/>
            <a:ext cx="877163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Layers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Freeform 58"/>
          <p:cNvSpPr/>
          <p:nvPr/>
        </p:nvSpPr>
        <p:spPr bwMode="auto">
          <a:xfrm flipH="1">
            <a:off x="6942945" y="3171381"/>
            <a:ext cx="1302240" cy="369332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 rot="16200000">
            <a:off x="4516835" y="4944099"/>
            <a:ext cx="432491" cy="369332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803420" y="4949401"/>
            <a:ext cx="1031051" cy="5909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Abstract</a:t>
            </a:r>
            <a:b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Factory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 flipH="1">
            <a:off x="5843524" y="5300895"/>
            <a:ext cx="121629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7" name="Freeform 66"/>
          <p:cNvSpPr/>
          <p:nvPr/>
        </p:nvSpPr>
        <p:spPr bwMode="auto">
          <a:xfrm rot="10800000" flipH="1">
            <a:off x="6921644" y="5687679"/>
            <a:ext cx="628329" cy="369332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 rot="10800000">
            <a:off x="4652554" y="5687679"/>
            <a:ext cx="628329" cy="369332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152931" y="5594084"/>
            <a:ext cx="190308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Wrapper Facade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892854" y="2799751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14481" y="2893334"/>
            <a:ext cx="184698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 HANDLERS&gt;&gt;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453781" y="413980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 bwMode="auto">
          <a:xfrm flipV="1">
            <a:off x="4591761" y="3845572"/>
            <a:ext cx="0" cy="72531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9" name="Rectangle 108"/>
          <p:cNvSpPr/>
          <p:nvPr/>
        </p:nvSpPr>
        <p:spPr>
          <a:xfrm>
            <a:off x="4691908" y="4681687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852946" y="4403846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4725480" y="4124930"/>
            <a:ext cx="115608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&lt;&lt;CONTAINS&gt;&gt;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989903" y="5093238"/>
            <a:ext cx="8707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&lt;&lt;LINKS&gt;&gt;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73781" y="5376339"/>
            <a:ext cx="10983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&lt;&lt;CREATES&gt;&gt;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5405298" y="5934531"/>
            <a:ext cx="15327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&lt;&lt;ENCAPSULATES&gt;&gt;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948770" y="1229881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&lt;&lt;ENCODES&gt;&gt;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6290108" y="1792405"/>
            <a:ext cx="111921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&lt;&lt;DECODES&gt;&gt;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8" name="Straight Arrow Connector 117"/>
          <p:cNvCxnSpPr/>
          <p:nvPr/>
        </p:nvCxnSpPr>
        <p:spPr bwMode="auto">
          <a:xfrm flipV="1">
            <a:off x="7411623" y="1422827"/>
            <a:ext cx="0" cy="78794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9" name="Straight Arrow Connector 118"/>
          <p:cNvCxnSpPr/>
          <p:nvPr/>
        </p:nvCxnSpPr>
        <p:spPr bwMode="auto">
          <a:xfrm>
            <a:off x="4763965" y="4671433"/>
            <a:ext cx="1117601" cy="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0" name="Straight Arrow Connector 119"/>
          <p:cNvCxnSpPr/>
          <p:nvPr/>
        </p:nvCxnSpPr>
        <p:spPr bwMode="auto">
          <a:xfrm flipV="1">
            <a:off x="6087892" y="3479907"/>
            <a:ext cx="0" cy="86766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1" name="TextBox 120"/>
          <p:cNvSpPr txBox="1"/>
          <p:nvPr/>
        </p:nvSpPr>
        <p:spPr>
          <a:xfrm>
            <a:off x="5411370" y="3659776"/>
            <a:ext cx="1757475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Monitor Object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6058731" y="4009514"/>
            <a:ext cx="150393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&lt;&lt;SYNCHRONIZES&gt;&gt;</a:t>
            </a:r>
            <a:endParaRPr lang="en-US" sz="1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7291728" y="2047034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Adapter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72968" y="3479907"/>
            <a:ext cx="1249060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Connector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reeform 41"/>
          <p:cNvSpPr/>
          <p:nvPr/>
        </p:nvSpPr>
        <p:spPr bwMode="auto">
          <a:xfrm rot="5400000">
            <a:off x="4429244" y="1513649"/>
            <a:ext cx="744408" cy="181070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reeform 42"/>
          <p:cNvSpPr/>
          <p:nvPr/>
        </p:nvSpPr>
        <p:spPr bwMode="auto">
          <a:xfrm>
            <a:off x="4735560" y="3137129"/>
            <a:ext cx="896107" cy="342777"/>
          </a:xfrm>
          <a:custGeom>
            <a:avLst/>
            <a:gdLst>
              <a:gd name="connsiteX0" fmla="*/ 0 w 832918"/>
              <a:gd name="connsiteY0" fmla="*/ 181070 h 181070"/>
              <a:gd name="connsiteX1" fmla="*/ 0 w 832918"/>
              <a:gd name="connsiteY1" fmla="*/ 0 h 181070"/>
              <a:gd name="connsiteX2" fmla="*/ 832918 w 832918"/>
              <a:gd name="connsiteY2" fmla="*/ 0 h 181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2918" h="181070">
                <a:moveTo>
                  <a:pt x="0" y="181070"/>
                </a:moveTo>
                <a:lnTo>
                  <a:pt x="0" y="0"/>
                </a:lnTo>
                <a:lnTo>
                  <a:pt x="832918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881566" y="4329801"/>
            <a:ext cx="992579" cy="3416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85000"/>
                  </a:schemeClr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53658</TotalTime>
  <Words>9618</Words>
  <Application>Microsoft Office PowerPoint</Application>
  <PresentationFormat>全屏显示(4:3)</PresentationFormat>
  <Paragraphs>2856</Paragraphs>
  <Slides>148</Slides>
  <Notes>147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51" baseType="lpstr">
      <vt:lpstr>DOC-Traditional</vt:lpstr>
      <vt:lpstr>Capsules</vt:lpstr>
      <vt:lpstr>Visio</vt:lpstr>
      <vt:lpstr>PowerPoint 演示文稿</vt:lpstr>
      <vt:lpstr>Topics Covered in this Part of the Module</vt:lpstr>
      <vt:lpstr>Topics Covered in this Part of the Module</vt:lpstr>
      <vt:lpstr>Overview of Pattern Collections</vt:lpstr>
      <vt:lpstr>Overview of Pattern Collections</vt:lpstr>
      <vt:lpstr>Overview of Pattern Collections</vt:lpstr>
      <vt:lpstr>Overview of Pattern Collections</vt:lpstr>
      <vt:lpstr>Overview of Pattern Relationships</vt:lpstr>
      <vt:lpstr>Overview of Pattern Relationships</vt:lpstr>
      <vt:lpstr>Overview of Pattern Relationships</vt:lpstr>
      <vt:lpstr>Overview of Pattern Relationships</vt:lpstr>
      <vt:lpstr>Overview of Pattern Relationships</vt:lpstr>
      <vt:lpstr>Overview of Pattern Relationships</vt:lpstr>
      <vt:lpstr>Overview of Pattern Relationships</vt:lpstr>
      <vt:lpstr>Summary</vt:lpstr>
      <vt:lpstr>Summary</vt:lpstr>
      <vt:lpstr>Summary</vt:lpstr>
      <vt:lpstr>PowerPoint 演示文稿</vt:lpstr>
      <vt:lpstr>Topics Covered in this Part of the Module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Motivating Example: Avionics Control Systems</vt:lpstr>
      <vt:lpstr>Decoupling Avionics Components</vt:lpstr>
      <vt:lpstr>Decoupling Avionics Components</vt:lpstr>
      <vt:lpstr>Decoupling Avionics Components</vt:lpstr>
      <vt:lpstr>Applying the Publisher-Subscriber Pattern</vt:lpstr>
      <vt:lpstr>Applying the Publisher-Subscriber Pattern</vt:lpstr>
      <vt:lpstr>Applying the Publisher-Subscriber Pattern</vt:lpstr>
      <vt:lpstr>Applying the Publisher-Subscriber Pattern</vt:lpstr>
      <vt:lpstr>Applying the Publisher-Subscriber Pattern</vt:lpstr>
      <vt:lpstr>Applying the Publisher-Subscriber Pattern</vt:lpstr>
      <vt:lpstr>Isolating Communication Concerns</vt:lpstr>
      <vt:lpstr>Isolating Communication Concerns</vt:lpstr>
      <vt:lpstr>Isolating Communication Concerns</vt:lpstr>
      <vt:lpstr> Applying the Broker Pattern  </vt:lpstr>
      <vt:lpstr> Applying the Broker Pattern  </vt:lpstr>
      <vt:lpstr> Applying the Broker Pattern  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Some Patterns Used to Implement Brokers</vt:lpstr>
      <vt:lpstr>Summary</vt:lpstr>
      <vt:lpstr>PowerPoint 演示文稿</vt:lpstr>
      <vt:lpstr>Topics Covered in this Part of the Module</vt:lpstr>
      <vt:lpstr>Overview of Pattern Complements</vt:lpstr>
      <vt:lpstr>Overview of Pattern Complements</vt:lpstr>
      <vt:lpstr>Overview of Pattern Complements</vt:lpstr>
      <vt:lpstr>Overview of Pattern Complements</vt:lpstr>
      <vt:lpstr>Overview of Pattern Complements</vt:lpstr>
      <vt:lpstr>Overview of Pattern Complements</vt:lpstr>
      <vt:lpstr>Overview of Pattern Complements</vt:lpstr>
      <vt:lpstr>Overview of Pattern Compounds</vt:lpstr>
      <vt:lpstr>Overview of Pattern Compounds</vt:lpstr>
      <vt:lpstr>Overview of Pattern Compounds</vt:lpstr>
      <vt:lpstr>Overview of Pattern Compounds</vt:lpstr>
      <vt:lpstr>Overview of Pattern Compounds</vt:lpstr>
      <vt:lpstr>Overview of Pattern Compounds</vt:lpstr>
      <vt:lpstr>Overview of Pattern Compounds</vt:lpstr>
      <vt:lpstr>Summary</vt:lpstr>
      <vt:lpstr>Summary</vt:lpstr>
      <vt:lpstr>Summary</vt:lpstr>
      <vt:lpstr>Summary</vt:lpstr>
      <vt:lpstr>PowerPoint 演示文稿</vt:lpstr>
      <vt:lpstr>Topics Covered in this Part of the Module</vt:lpstr>
      <vt:lpstr>Overview of Pattern Sequences</vt:lpstr>
      <vt:lpstr>Overview of Pattern Sequences</vt:lpstr>
      <vt:lpstr>Overview of Pattern Sequences</vt:lpstr>
      <vt:lpstr>Overview of Pattern Sequences</vt:lpstr>
      <vt:lpstr>Enhancing Broker Flexibility with Strategy</vt:lpstr>
      <vt:lpstr>Enhancing Broker Flexibility with Strategy</vt:lpstr>
      <vt:lpstr>Enhancing Broker Flexibility with Strategy</vt:lpstr>
      <vt:lpstr>Consolidating Strategies with Abstract Factory</vt:lpstr>
      <vt:lpstr>Consolidating Strategies with Abstract Factory</vt:lpstr>
      <vt:lpstr>Consolidating Strategies with Abstract Factory</vt:lpstr>
      <vt:lpstr>Configuring Factories w/Component Configurator</vt:lpstr>
      <vt:lpstr>Configuring Factories w/Component Configurator</vt:lpstr>
      <vt:lpstr>Configuring Factories w/Component Configurator</vt:lpstr>
      <vt:lpstr>Configuring Factories w/Component Configurator</vt:lpstr>
      <vt:lpstr>Summary</vt:lpstr>
      <vt:lpstr>Summary</vt:lpstr>
      <vt:lpstr>Summary</vt:lpstr>
      <vt:lpstr>PowerPoint 演示文稿</vt:lpstr>
      <vt:lpstr>Topics Covered in this Part of the Module</vt:lpstr>
      <vt:lpstr>Overview of Pattern Languages</vt:lpstr>
      <vt:lpstr>Overview of Pattern Languages</vt:lpstr>
      <vt:lpstr>Overview of Pattern Languages</vt:lpstr>
      <vt:lpstr>Comparing Patterns, Sequences, &amp; Languages</vt:lpstr>
      <vt:lpstr>Comparing Patterns, Sequences,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Contrasting Pattern Sequences &amp; Languages</vt:lpstr>
      <vt:lpstr>Summary</vt:lpstr>
      <vt:lpstr>PowerPoint 演示文稿</vt:lpstr>
      <vt:lpstr>Topics Covered in this Part of the Module</vt:lpstr>
      <vt:lpstr>Recap of Our Pattern Language Thus Far</vt:lpstr>
      <vt:lpstr>Simplifying Event Handling with Reactor</vt:lpstr>
      <vt:lpstr>Simplifying Event Handling with Reactor</vt:lpstr>
      <vt:lpstr>Simplifying Event Handling with Reactor</vt:lpstr>
      <vt:lpstr>PowerPoint 演示文稿</vt:lpstr>
      <vt:lpstr>Simplifying Event Handling with Reactor</vt:lpstr>
      <vt:lpstr>Enhancing Scalability with Half-Sync/Half-Async</vt:lpstr>
      <vt:lpstr>Enhancing Scalability with Half-Sync/Half-Async</vt:lpstr>
      <vt:lpstr>Enhancing Scalability with Half-Sync/Half-Async</vt:lpstr>
      <vt:lpstr>Enhancing Scalability with Half-Sync/Half-Async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Summary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nipengfei</cp:lastModifiedBy>
  <cp:revision>2970</cp:revision>
  <cp:lastPrinted>2012-12-17T15:00:04Z</cp:lastPrinted>
  <dcterms:created xsi:type="dcterms:W3CDTF">2001-07-09T14:42:07Z</dcterms:created>
  <dcterms:modified xsi:type="dcterms:W3CDTF">2013-04-08T05:08:15Z</dcterms:modified>
</cp:coreProperties>
</file>